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89" r:id="rId4"/>
    <p:sldId id="290" r:id="rId5"/>
    <p:sldId id="258" r:id="rId6"/>
    <p:sldId id="259" r:id="rId7"/>
    <p:sldId id="260" r:id="rId8"/>
    <p:sldId id="291" r:id="rId9"/>
    <p:sldId id="292" r:id="rId10"/>
    <p:sldId id="293" r:id="rId11"/>
    <p:sldId id="294" r:id="rId12"/>
    <p:sldId id="295" r:id="rId13"/>
    <p:sldId id="296" r:id="rId14"/>
    <p:sldId id="297" r:id="rId15"/>
    <p:sldId id="298" r:id="rId16"/>
    <p:sldId id="265" r:id="rId17"/>
    <p:sldId id="267" r:id="rId18"/>
    <p:sldId id="268" r:id="rId19"/>
    <p:sldId id="269" r:id="rId20"/>
    <p:sldId id="270" r:id="rId21"/>
    <p:sldId id="271" r:id="rId22"/>
    <p:sldId id="272" r:id="rId23"/>
    <p:sldId id="262"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0F2"/>
    <a:srgbClr val="D3D3D3"/>
    <a:srgbClr val="EBEC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681"/>
  </p:normalViewPr>
  <p:slideViewPr>
    <p:cSldViewPr snapToGrid="0" snapToObjects="1">
      <p:cViewPr varScale="1">
        <p:scale>
          <a:sx n="108" d="100"/>
          <a:sy n="108" d="100"/>
        </p:scale>
        <p:origin x="756" y="11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A44591-1C3A-4FE2-AFF1-8B493F6FE1EA}" type="datetimeFigureOut">
              <a:rPr lang="en-AU" smtClean="0"/>
              <a:t>20/06/2024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E7071D-5E49-4143-AC5F-704C9E47A53D}" type="slidenum">
              <a:rPr lang="en-AU" smtClean="0"/>
              <a:t>‹#›</a:t>
            </a:fld>
            <a:endParaRPr lang="en-AU"/>
          </a:p>
        </p:txBody>
      </p:sp>
    </p:spTree>
    <p:extLst>
      <p:ext uri="{BB962C8B-B14F-4D97-AF65-F5344CB8AC3E}">
        <p14:creationId xmlns:p14="http://schemas.microsoft.com/office/powerpoint/2010/main" val="17101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5DA9AD-D555-AB4D-AF88-74067A77D61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9279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44BA6A-82BC-9D48-A419-9676938C8D1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24809A8-471E-CA42-9B29-360E8DE995F3}"/>
              </a:ext>
            </a:extLst>
          </p:cNvPr>
          <p:cNvSpPr>
            <a:spLocks noGrp="1"/>
          </p:cNvSpPr>
          <p:nvPr>
            <p:ph type="title"/>
          </p:nvPr>
        </p:nvSpPr>
        <p:spPr>
          <a:xfrm>
            <a:off x="532896" y="1141706"/>
            <a:ext cx="6818638" cy="1325563"/>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CB156E1-82A2-5B4E-904D-F1097F6E8634}"/>
              </a:ext>
            </a:extLst>
          </p:cNvPr>
          <p:cNvSpPr>
            <a:spLocks noGrp="1"/>
          </p:cNvSpPr>
          <p:nvPr>
            <p:ph idx="1"/>
          </p:nvPr>
        </p:nvSpPr>
        <p:spPr>
          <a:xfrm>
            <a:off x="532896" y="2731088"/>
            <a:ext cx="6818638" cy="25375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0008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30151-DACB-5F47-B221-79D3BD1F1A6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24809A8-471E-CA42-9B29-360E8DE995F3}"/>
              </a:ext>
            </a:extLst>
          </p:cNvPr>
          <p:cNvSpPr>
            <a:spLocks noGrp="1"/>
          </p:cNvSpPr>
          <p:nvPr>
            <p:ph type="title"/>
          </p:nvPr>
        </p:nvSpPr>
        <p:spPr>
          <a:xfrm>
            <a:off x="532896" y="1141706"/>
            <a:ext cx="6818638" cy="1325563"/>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CB156E1-82A2-5B4E-904D-F1097F6E8634}"/>
              </a:ext>
            </a:extLst>
          </p:cNvPr>
          <p:cNvSpPr>
            <a:spLocks noGrp="1"/>
          </p:cNvSpPr>
          <p:nvPr>
            <p:ph idx="1"/>
          </p:nvPr>
        </p:nvSpPr>
        <p:spPr>
          <a:xfrm>
            <a:off x="532896" y="2731088"/>
            <a:ext cx="6818638" cy="25375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2531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0B58AC1-4F9D-6C4F-9CD5-A1328071627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6641EB-57FC-F343-9939-E75CB6078BD5}"/>
              </a:ext>
            </a:extLst>
          </p:cNvPr>
          <p:cNvSpPr>
            <a:spLocks noGrp="1"/>
          </p:cNvSpPr>
          <p:nvPr>
            <p:ph type="title"/>
          </p:nvPr>
        </p:nvSpPr>
        <p:spPr>
          <a:xfrm>
            <a:off x="499086" y="1158414"/>
            <a:ext cx="4963091" cy="5018550"/>
          </a:xfrm>
        </p:spPr>
        <p:txBody>
          <a:bodyPr anchor="t"/>
          <a:lstStyle>
            <a:lvl1pPr>
              <a:defRPr>
                <a:solidFill>
                  <a:schemeClr val="bg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7403E7C3-8DAF-9548-BB89-7B5C1F55E243}"/>
              </a:ext>
            </a:extLst>
          </p:cNvPr>
          <p:cNvSpPr>
            <a:spLocks noGrp="1"/>
          </p:cNvSpPr>
          <p:nvPr>
            <p:ph sz="half" idx="2"/>
          </p:nvPr>
        </p:nvSpPr>
        <p:spPr>
          <a:xfrm>
            <a:off x="6729825" y="1158414"/>
            <a:ext cx="4854594" cy="5018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8803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4FA848-8B21-684C-8939-99803451EFC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6641EB-57FC-F343-9939-E75CB6078BD5}"/>
              </a:ext>
            </a:extLst>
          </p:cNvPr>
          <p:cNvSpPr>
            <a:spLocks noGrp="1"/>
          </p:cNvSpPr>
          <p:nvPr>
            <p:ph type="title"/>
          </p:nvPr>
        </p:nvSpPr>
        <p:spPr>
          <a:xfrm>
            <a:off x="499086" y="1158414"/>
            <a:ext cx="4963091" cy="5018550"/>
          </a:xfrm>
        </p:spPr>
        <p:txBody>
          <a:bodyPr anchor="t"/>
          <a:lstStyle>
            <a:lvl1pPr>
              <a:defRPr>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7403E7C3-8DAF-9548-BB89-7B5C1F55E243}"/>
              </a:ext>
            </a:extLst>
          </p:cNvPr>
          <p:cNvSpPr>
            <a:spLocks noGrp="1"/>
          </p:cNvSpPr>
          <p:nvPr>
            <p:ph sz="half" idx="2"/>
          </p:nvPr>
        </p:nvSpPr>
        <p:spPr>
          <a:xfrm>
            <a:off x="6729825" y="1158414"/>
            <a:ext cx="4854594" cy="5018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5664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9ABCCD5-2875-ED46-8795-ADED572744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84A9F4-3565-1F43-A5B7-96C30B4440C7}"/>
              </a:ext>
            </a:extLst>
          </p:cNvPr>
          <p:cNvSpPr>
            <a:spLocks noGrp="1"/>
          </p:cNvSpPr>
          <p:nvPr>
            <p:ph type="title"/>
          </p:nvPr>
        </p:nvSpPr>
        <p:spPr>
          <a:xfrm>
            <a:off x="379560" y="1128135"/>
            <a:ext cx="10975827" cy="894445"/>
          </a:xfrm>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32CA88F5-31D2-CA40-BF0C-18BDEC679C50}"/>
              </a:ext>
            </a:extLst>
          </p:cNvPr>
          <p:cNvSpPr>
            <a:spLocks noGrp="1"/>
          </p:cNvSpPr>
          <p:nvPr>
            <p:ph sz="half" idx="2"/>
          </p:nvPr>
        </p:nvSpPr>
        <p:spPr>
          <a:xfrm>
            <a:off x="482506" y="2331700"/>
            <a:ext cx="5157787" cy="40729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47003B56-1F7F-8F4E-8FA6-5DE60DE0C04F}"/>
              </a:ext>
            </a:extLst>
          </p:cNvPr>
          <p:cNvSpPr>
            <a:spLocks noGrp="1"/>
          </p:cNvSpPr>
          <p:nvPr>
            <p:ph sz="quarter" idx="4"/>
          </p:nvPr>
        </p:nvSpPr>
        <p:spPr>
          <a:xfrm>
            <a:off x="5814918" y="2331700"/>
            <a:ext cx="5183188" cy="40729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1143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_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B4E31B-7B83-F240-810C-D392B011B75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56696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DA27F6-D5DC-D449-A4B2-2E6E1D89F0CC}"/>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932B8A-BDBE-9141-83EF-5E7BC1F014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7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61" r:id="rId5"/>
    <p:sldLayoutId id="2147483653" r:id="rId6"/>
    <p:sldLayoutId id="2147483662" r:id="rId7"/>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midwiferystudent@wh.org.a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midwiferystudent@wh.org.a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welearn@wh.org.au" TargetMode="External"/><Relationship Id="rId2" Type="http://schemas.openxmlformats.org/officeDocument/2006/relationships/hyperlink" Target="https://welearn.wh.org.au/login/index.ph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96614" y="4205112"/>
            <a:ext cx="4798950" cy="369332"/>
          </a:xfrm>
          <a:prstGeom prst="rect">
            <a:avLst/>
          </a:prstGeom>
          <a:noFill/>
        </p:spPr>
        <p:txBody>
          <a:bodyPr wrap="square" rtlCol="0">
            <a:spAutoFit/>
          </a:bodyPr>
          <a:lstStyle/>
          <a:p>
            <a:r>
              <a:rPr lang="en-AU" dirty="0">
                <a:solidFill>
                  <a:schemeClr val="bg1"/>
                </a:solidFill>
              </a:rPr>
              <a:t>Western Health – Joan Kirner CoCE Orientation</a:t>
            </a:r>
          </a:p>
        </p:txBody>
      </p:sp>
      <p:sp>
        <p:nvSpPr>
          <p:cNvPr id="3" name="TextBox 2">
            <a:extLst>
              <a:ext uri="{FF2B5EF4-FFF2-40B4-BE49-F238E27FC236}">
                <a16:creationId xmlns:a16="http://schemas.microsoft.com/office/drawing/2014/main" id="{C86E177E-DDDF-4A38-B83B-558E7D2D74B2}"/>
              </a:ext>
            </a:extLst>
          </p:cNvPr>
          <p:cNvSpPr txBox="1"/>
          <p:nvPr/>
        </p:nvSpPr>
        <p:spPr>
          <a:xfrm>
            <a:off x="9660385" y="6237813"/>
            <a:ext cx="2333347" cy="369332"/>
          </a:xfrm>
          <a:prstGeom prst="rect">
            <a:avLst/>
          </a:prstGeom>
          <a:noFill/>
        </p:spPr>
        <p:txBody>
          <a:bodyPr wrap="square" rtlCol="0">
            <a:spAutoFit/>
          </a:bodyPr>
          <a:lstStyle/>
          <a:p>
            <a:r>
              <a:rPr lang="en-AU" dirty="0">
                <a:solidFill>
                  <a:schemeClr val="bg1"/>
                </a:solidFill>
              </a:rPr>
              <a:t>Updated June 2024 V2</a:t>
            </a:r>
          </a:p>
        </p:txBody>
      </p:sp>
    </p:spTree>
    <p:extLst>
      <p:ext uri="{BB962C8B-B14F-4D97-AF65-F5344CB8AC3E}">
        <p14:creationId xmlns:p14="http://schemas.microsoft.com/office/powerpoint/2010/main" val="207499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1E83B-811F-4555-B0E9-2D2C244FBF92}"/>
              </a:ext>
            </a:extLst>
          </p:cNvPr>
          <p:cNvSpPr>
            <a:spLocks noGrp="1"/>
          </p:cNvSpPr>
          <p:nvPr>
            <p:ph type="title"/>
          </p:nvPr>
        </p:nvSpPr>
        <p:spPr>
          <a:xfrm>
            <a:off x="532895" y="1141706"/>
            <a:ext cx="11167873" cy="1325563"/>
          </a:xfrm>
        </p:spPr>
        <p:txBody>
          <a:bodyPr>
            <a:normAutofit/>
          </a:bodyPr>
          <a:lstStyle/>
          <a:p>
            <a:r>
              <a:rPr lang="en-AU" dirty="0"/>
              <a:t>Mandatory Training</a:t>
            </a:r>
            <a:br>
              <a:rPr lang="en-AU" dirty="0"/>
            </a:br>
            <a:r>
              <a:rPr lang="en-AU" sz="2000" b="0" dirty="0"/>
              <a:t>requirements on WeLearn for students </a:t>
            </a:r>
            <a:endParaRPr lang="en-US" sz="2000" b="0" dirty="0"/>
          </a:p>
        </p:txBody>
      </p:sp>
      <p:sp>
        <p:nvSpPr>
          <p:cNvPr id="3" name="Content Placeholder 2">
            <a:extLst>
              <a:ext uri="{FF2B5EF4-FFF2-40B4-BE49-F238E27FC236}">
                <a16:creationId xmlns:a16="http://schemas.microsoft.com/office/drawing/2014/main" id="{36D3A8FE-8D20-41BF-BCB3-F0500F7D37FF}"/>
              </a:ext>
            </a:extLst>
          </p:cNvPr>
          <p:cNvSpPr>
            <a:spLocks noGrp="1"/>
          </p:cNvSpPr>
          <p:nvPr>
            <p:ph idx="1"/>
          </p:nvPr>
        </p:nvSpPr>
        <p:spPr>
          <a:xfrm>
            <a:off x="532895" y="2464034"/>
            <a:ext cx="8788657" cy="3634201"/>
          </a:xfrm>
        </p:spPr>
        <p:txBody>
          <a:bodyPr>
            <a:normAutofit fontScale="77500" lnSpcReduction="20000"/>
          </a:bodyPr>
          <a:lstStyle/>
          <a:p>
            <a:pPr marL="0" indent="0">
              <a:buNone/>
            </a:pPr>
            <a:r>
              <a:rPr lang="en-AU" b="0" dirty="0"/>
              <a:t>Below is the list of mandatory training you are required to complete on Welearn. </a:t>
            </a:r>
          </a:p>
          <a:p>
            <a:pPr marL="0" indent="0">
              <a:buNone/>
            </a:pPr>
            <a:r>
              <a:rPr lang="en-AU" b="0" dirty="0"/>
              <a:t>You can search for the course under ‘Search Catalogue’. if you are unable to find it via ‘My Learning’ - Student Introduction/Orientation to WH </a:t>
            </a:r>
          </a:p>
          <a:p>
            <a:r>
              <a:rPr lang="en-AU" b="0" dirty="0"/>
              <a:t>ANTT </a:t>
            </a:r>
          </a:p>
          <a:p>
            <a:r>
              <a:rPr lang="en-AU" b="0" dirty="0"/>
              <a:t>Fire and Emergency Procedures- if placed at JK </a:t>
            </a:r>
          </a:p>
          <a:p>
            <a:r>
              <a:rPr lang="en-AU" b="0" dirty="0"/>
              <a:t>BMM Emergency Procedures if placed at BM </a:t>
            </a:r>
          </a:p>
          <a:p>
            <a:r>
              <a:rPr lang="en-AU" b="0" dirty="0"/>
              <a:t>Hand Hygiene </a:t>
            </a:r>
          </a:p>
          <a:p>
            <a:r>
              <a:rPr lang="en-AU" b="0" dirty="0"/>
              <a:t>Manual handling </a:t>
            </a:r>
          </a:p>
          <a:p>
            <a:r>
              <a:rPr lang="en-AU" b="0" dirty="0"/>
              <a:t>Standard and Transmission based precautions</a:t>
            </a:r>
            <a:endParaRPr lang="en-US" b="0" dirty="0"/>
          </a:p>
        </p:txBody>
      </p:sp>
    </p:spTree>
    <p:extLst>
      <p:ext uri="{BB962C8B-B14F-4D97-AF65-F5344CB8AC3E}">
        <p14:creationId xmlns:p14="http://schemas.microsoft.com/office/powerpoint/2010/main" val="3499265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02945-85E9-490D-841B-17D36E3655C8}"/>
              </a:ext>
            </a:extLst>
          </p:cNvPr>
          <p:cNvSpPr>
            <a:spLocks noGrp="1"/>
          </p:cNvSpPr>
          <p:nvPr>
            <p:ph type="title"/>
          </p:nvPr>
        </p:nvSpPr>
        <p:spPr/>
        <p:txBody>
          <a:bodyPr/>
          <a:lstStyle/>
          <a:p>
            <a:r>
              <a:rPr lang="en-AU" dirty="0"/>
              <a:t>CoCE Orientation Card</a:t>
            </a:r>
            <a:endParaRPr lang="en-US" dirty="0"/>
          </a:p>
        </p:txBody>
      </p:sp>
      <p:sp>
        <p:nvSpPr>
          <p:cNvPr id="3" name="Content Placeholder 2">
            <a:extLst>
              <a:ext uri="{FF2B5EF4-FFF2-40B4-BE49-F238E27FC236}">
                <a16:creationId xmlns:a16="http://schemas.microsoft.com/office/drawing/2014/main" id="{19F5CD69-0B23-4BFF-A477-BD28E3163209}"/>
              </a:ext>
            </a:extLst>
          </p:cNvPr>
          <p:cNvSpPr>
            <a:spLocks noGrp="1"/>
          </p:cNvSpPr>
          <p:nvPr>
            <p:ph idx="1"/>
          </p:nvPr>
        </p:nvSpPr>
        <p:spPr>
          <a:xfrm>
            <a:off x="532896" y="2481789"/>
            <a:ext cx="9374584" cy="3323483"/>
          </a:xfrm>
        </p:spPr>
        <p:txBody>
          <a:bodyPr>
            <a:normAutofit fontScale="77500" lnSpcReduction="20000"/>
          </a:bodyPr>
          <a:lstStyle/>
          <a:p>
            <a:pPr marL="0" indent="0">
              <a:buNone/>
            </a:pPr>
            <a:r>
              <a:rPr lang="en-AU" b="0" dirty="0"/>
              <a:t>This is what your COCE card looks like </a:t>
            </a:r>
            <a:r>
              <a:rPr lang="en-AU" b="0" dirty="0">
                <a:sym typeface="Wingdings" panose="05000000000000000000" pitchFamily="2" charset="2"/>
              </a:rPr>
              <a:t> </a:t>
            </a:r>
            <a:endParaRPr lang="en-AU" b="0" dirty="0"/>
          </a:p>
          <a:p>
            <a:r>
              <a:rPr lang="en-AU" b="0" dirty="0"/>
              <a:t> It is valid for the entirety of your degree once you have completed this orientation. </a:t>
            </a:r>
            <a:br>
              <a:rPr lang="en-AU" b="0" dirty="0"/>
            </a:br>
            <a:endParaRPr lang="en-AU" b="0" dirty="0"/>
          </a:p>
          <a:p>
            <a:r>
              <a:rPr lang="en-AU" b="0" dirty="0"/>
              <a:t> Please carry your card with you every time you attend the hospital with a COC woman </a:t>
            </a:r>
            <a:br>
              <a:rPr lang="en-AU" b="0" dirty="0"/>
            </a:br>
            <a:endParaRPr lang="en-AU" b="0" dirty="0"/>
          </a:p>
          <a:p>
            <a:r>
              <a:rPr lang="en-AU" b="0" dirty="0"/>
              <a:t> Please write your name in the dedicated section on the card once you receive it. </a:t>
            </a:r>
            <a:br>
              <a:rPr lang="en-AU" b="0" dirty="0"/>
            </a:br>
            <a:endParaRPr lang="en-AU" b="0" dirty="0"/>
          </a:p>
          <a:p>
            <a:r>
              <a:rPr lang="en-AU" b="0" dirty="0"/>
              <a:t> Remember to send your home address to- </a:t>
            </a:r>
            <a:r>
              <a:rPr lang="en-AU" b="0" dirty="0">
                <a:hlinkClick r:id="rId2"/>
              </a:rPr>
              <a:t>midwiferystudent@wh.org.au</a:t>
            </a:r>
            <a:r>
              <a:rPr lang="en-AU" b="0" dirty="0"/>
              <a:t>   </a:t>
            </a:r>
            <a:endParaRPr lang="en-US" b="0" dirty="0"/>
          </a:p>
        </p:txBody>
      </p:sp>
      <p:pic>
        <p:nvPicPr>
          <p:cNvPr id="4" name="Picture 3">
            <a:extLst>
              <a:ext uri="{FF2B5EF4-FFF2-40B4-BE49-F238E27FC236}">
                <a16:creationId xmlns:a16="http://schemas.microsoft.com/office/drawing/2014/main" id="{1487F488-CE53-452F-B416-2C1447CFE664}"/>
              </a:ext>
            </a:extLst>
          </p:cNvPr>
          <p:cNvPicPr>
            <a:picLocks noChangeAspect="1"/>
          </p:cNvPicPr>
          <p:nvPr/>
        </p:nvPicPr>
        <p:blipFill>
          <a:blip r:embed="rId3"/>
          <a:stretch>
            <a:fillRect/>
          </a:stretch>
        </p:blipFill>
        <p:spPr>
          <a:xfrm>
            <a:off x="9452503" y="337432"/>
            <a:ext cx="1933845" cy="2934109"/>
          </a:xfrm>
          <a:prstGeom prst="rect">
            <a:avLst/>
          </a:prstGeom>
        </p:spPr>
      </p:pic>
    </p:spTree>
    <p:extLst>
      <p:ext uri="{BB962C8B-B14F-4D97-AF65-F5344CB8AC3E}">
        <p14:creationId xmlns:p14="http://schemas.microsoft.com/office/powerpoint/2010/main" val="2345039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AD27-CA45-4136-A782-C19F3C0A67D0}"/>
              </a:ext>
            </a:extLst>
          </p:cNvPr>
          <p:cNvSpPr>
            <a:spLocks noGrp="1"/>
          </p:cNvSpPr>
          <p:nvPr>
            <p:ph type="title"/>
          </p:nvPr>
        </p:nvSpPr>
        <p:spPr/>
        <p:txBody>
          <a:bodyPr/>
          <a:lstStyle/>
          <a:p>
            <a:r>
              <a:rPr lang="en-AU" dirty="0"/>
              <a:t>Student Responsibilities </a:t>
            </a:r>
            <a:endParaRPr lang="en-US" dirty="0"/>
          </a:p>
        </p:txBody>
      </p:sp>
      <p:sp>
        <p:nvSpPr>
          <p:cNvPr id="3" name="Content Placeholder 2">
            <a:extLst>
              <a:ext uri="{FF2B5EF4-FFF2-40B4-BE49-F238E27FC236}">
                <a16:creationId xmlns:a16="http://schemas.microsoft.com/office/drawing/2014/main" id="{9655B002-3349-4EAA-B524-3010C09A2B34}"/>
              </a:ext>
            </a:extLst>
          </p:cNvPr>
          <p:cNvSpPr>
            <a:spLocks noGrp="1"/>
          </p:cNvSpPr>
          <p:nvPr>
            <p:ph idx="1"/>
          </p:nvPr>
        </p:nvSpPr>
        <p:spPr>
          <a:xfrm>
            <a:off x="532896" y="2472912"/>
            <a:ext cx="8176098" cy="3412260"/>
          </a:xfrm>
        </p:spPr>
        <p:txBody>
          <a:bodyPr>
            <a:normAutofit fontScale="62500" lnSpcReduction="20000"/>
          </a:bodyPr>
          <a:lstStyle/>
          <a:p>
            <a:r>
              <a:rPr lang="en-AU" b="0" dirty="0"/>
              <a:t>Students are required;</a:t>
            </a:r>
            <a:br>
              <a:rPr lang="en-AU" b="0" dirty="0"/>
            </a:br>
            <a:endParaRPr lang="en-AU" b="0" dirty="0"/>
          </a:p>
          <a:p>
            <a:pPr lvl="1"/>
            <a:r>
              <a:rPr lang="en-AU" b="0" dirty="0"/>
              <a:t>to attend the hospital in student uniform and have your student ID and COCE card with you.</a:t>
            </a:r>
            <a:br>
              <a:rPr lang="en-AU" b="0" dirty="0"/>
            </a:br>
            <a:r>
              <a:rPr lang="en-AU" b="0" dirty="0"/>
              <a:t> </a:t>
            </a:r>
          </a:p>
          <a:p>
            <a:pPr lvl="1"/>
            <a:r>
              <a:rPr lang="en-AU" b="0" dirty="0"/>
              <a:t>attend the hospital within a reasonable timeframe so they are able to participate in the care of the woman. </a:t>
            </a:r>
            <a:br>
              <a:rPr lang="en-AU" b="0" dirty="0"/>
            </a:br>
            <a:endParaRPr lang="en-AU" b="0" dirty="0"/>
          </a:p>
          <a:p>
            <a:pPr lvl="1"/>
            <a:r>
              <a:rPr lang="en-AU" b="0" dirty="0"/>
              <a:t>communicate and inform the lead care provider of their level of skill and knowledge prior to participating in clinical care. Students must only undertake care for which they have been prepared for in their studies. This will allow the midwives to provide appropriate guidance and support to the students. </a:t>
            </a:r>
            <a:br>
              <a:rPr lang="en-AU" b="0" dirty="0"/>
            </a:br>
            <a:endParaRPr lang="en-AU" b="0" dirty="0"/>
          </a:p>
          <a:p>
            <a:r>
              <a:rPr lang="en-AU" b="0" dirty="0"/>
              <a:t> If students have not completed an orientation or attend the hospital out of uniform, they will not be allowed to participate in the birth experience of their woman and will be required to take the role of a support person.</a:t>
            </a:r>
            <a:endParaRPr lang="en-US" b="0" dirty="0"/>
          </a:p>
        </p:txBody>
      </p:sp>
    </p:spTree>
    <p:extLst>
      <p:ext uri="{BB962C8B-B14F-4D97-AF65-F5344CB8AC3E}">
        <p14:creationId xmlns:p14="http://schemas.microsoft.com/office/powerpoint/2010/main" val="2633455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94F2-3B1D-4399-AFC1-82EFB1CD3CFC}"/>
              </a:ext>
            </a:extLst>
          </p:cNvPr>
          <p:cNvSpPr>
            <a:spLocks noGrp="1"/>
          </p:cNvSpPr>
          <p:nvPr>
            <p:ph type="title"/>
          </p:nvPr>
        </p:nvSpPr>
        <p:spPr/>
        <p:txBody>
          <a:bodyPr/>
          <a:lstStyle/>
          <a:p>
            <a:r>
              <a:rPr lang="en-AU" dirty="0"/>
              <a:t>Parking </a:t>
            </a:r>
            <a:endParaRPr lang="en-US" dirty="0"/>
          </a:p>
        </p:txBody>
      </p:sp>
      <p:sp>
        <p:nvSpPr>
          <p:cNvPr id="3" name="Content Placeholder 2">
            <a:extLst>
              <a:ext uri="{FF2B5EF4-FFF2-40B4-BE49-F238E27FC236}">
                <a16:creationId xmlns:a16="http://schemas.microsoft.com/office/drawing/2014/main" id="{72317BBB-F0B1-41A3-BE16-C8A11EF408D5}"/>
              </a:ext>
            </a:extLst>
          </p:cNvPr>
          <p:cNvSpPr>
            <a:spLocks noGrp="1"/>
          </p:cNvSpPr>
          <p:nvPr>
            <p:ph idx="1"/>
          </p:nvPr>
        </p:nvSpPr>
        <p:spPr>
          <a:xfrm>
            <a:off x="532896" y="2731088"/>
            <a:ext cx="9161520" cy="2537530"/>
          </a:xfrm>
        </p:spPr>
        <p:txBody>
          <a:bodyPr>
            <a:normAutofit fontScale="92500" lnSpcReduction="10000"/>
          </a:bodyPr>
          <a:lstStyle/>
          <a:p>
            <a:r>
              <a:rPr lang="en-AU" b="0" dirty="0"/>
              <a:t>There are private car parks outside of the main </a:t>
            </a:r>
            <a:r>
              <a:rPr lang="en-AU" b="0" dirty="0" err="1"/>
              <a:t>enterance</a:t>
            </a:r>
            <a:r>
              <a:rPr lang="en-AU" b="0" dirty="0"/>
              <a:t> on Furlong Road that students may use. Students DO NOT have access to staff car parks.</a:t>
            </a:r>
            <a:br>
              <a:rPr lang="en-AU" b="0" dirty="0"/>
            </a:br>
            <a:endParaRPr lang="en-AU" b="0" dirty="0"/>
          </a:p>
          <a:p>
            <a:r>
              <a:rPr lang="en-AU" b="0" dirty="0"/>
              <a:t>Parking at Bacchus Marsh is available on Grant street or on Turner Street. There is also on street parking available – be sure to check parking signs on arrival. </a:t>
            </a:r>
            <a:endParaRPr lang="en-US" b="0" dirty="0"/>
          </a:p>
        </p:txBody>
      </p:sp>
    </p:spTree>
    <p:extLst>
      <p:ext uri="{BB962C8B-B14F-4D97-AF65-F5344CB8AC3E}">
        <p14:creationId xmlns:p14="http://schemas.microsoft.com/office/powerpoint/2010/main" val="2474421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51080-319E-483D-A175-EC57CA6AABFB}"/>
              </a:ext>
            </a:extLst>
          </p:cNvPr>
          <p:cNvSpPr>
            <a:spLocks noGrp="1"/>
          </p:cNvSpPr>
          <p:nvPr>
            <p:ph type="title"/>
          </p:nvPr>
        </p:nvSpPr>
        <p:spPr>
          <a:xfrm>
            <a:off x="532896" y="1141706"/>
            <a:ext cx="8247120" cy="1325563"/>
          </a:xfrm>
        </p:spPr>
        <p:txBody>
          <a:bodyPr/>
          <a:lstStyle/>
          <a:p>
            <a:r>
              <a:rPr lang="en-AU" dirty="0"/>
              <a:t>Check in with AMUM/In charge</a:t>
            </a:r>
            <a:endParaRPr lang="en-US" dirty="0"/>
          </a:p>
        </p:txBody>
      </p:sp>
      <p:sp>
        <p:nvSpPr>
          <p:cNvPr id="3" name="Content Placeholder 2">
            <a:extLst>
              <a:ext uri="{FF2B5EF4-FFF2-40B4-BE49-F238E27FC236}">
                <a16:creationId xmlns:a16="http://schemas.microsoft.com/office/drawing/2014/main" id="{1210B497-0753-4556-AD85-8947B73C003A}"/>
              </a:ext>
            </a:extLst>
          </p:cNvPr>
          <p:cNvSpPr>
            <a:spLocks noGrp="1"/>
          </p:cNvSpPr>
          <p:nvPr>
            <p:ph idx="1"/>
          </p:nvPr>
        </p:nvSpPr>
        <p:spPr>
          <a:xfrm>
            <a:off x="532895" y="2358226"/>
            <a:ext cx="8788657" cy="3607568"/>
          </a:xfrm>
        </p:spPr>
        <p:txBody>
          <a:bodyPr>
            <a:normAutofit fontScale="92500" lnSpcReduction="10000"/>
          </a:bodyPr>
          <a:lstStyle/>
          <a:p>
            <a:r>
              <a:rPr lang="en-AU" b="0" dirty="0"/>
              <a:t>In the event of an evacuation we need to be aware of who is present per shift therefore for your own safety, you </a:t>
            </a:r>
            <a:r>
              <a:rPr lang="en-AU" u="sng" dirty="0"/>
              <a:t>MUST </a:t>
            </a:r>
            <a:r>
              <a:rPr lang="en-AU" b="0" dirty="0"/>
              <a:t>check in with in charge midwife and alert them to when you arrive and leave.</a:t>
            </a:r>
            <a:br>
              <a:rPr lang="en-AU" b="0" dirty="0"/>
            </a:br>
            <a:endParaRPr lang="en-AU" b="0" dirty="0"/>
          </a:p>
          <a:p>
            <a:r>
              <a:rPr lang="en-AU" b="0" dirty="0"/>
              <a:t>In birthing and MAC, please add your name to the white board and remove it once you leave.</a:t>
            </a:r>
            <a:br>
              <a:rPr lang="en-AU" b="0" dirty="0"/>
            </a:br>
            <a:endParaRPr lang="en-AU" b="0" dirty="0"/>
          </a:p>
          <a:p>
            <a:r>
              <a:rPr lang="en-AU" b="0" dirty="0"/>
              <a:t>In antenatal clinic, inform AMUM you arrive and when you depart.</a:t>
            </a:r>
          </a:p>
        </p:txBody>
      </p:sp>
    </p:spTree>
    <p:extLst>
      <p:ext uri="{BB962C8B-B14F-4D97-AF65-F5344CB8AC3E}">
        <p14:creationId xmlns:p14="http://schemas.microsoft.com/office/powerpoint/2010/main" val="2919036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23158-5A7F-4AC6-AA44-556019AF1F6C}"/>
              </a:ext>
            </a:extLst>
          </p:cNvPr>
          <p:cNvSpPr>
            <a:spLocks noGrp="1"/>
          </p:cNvSpPr>
          <p:nvPr>
            <p:ph type="title"/>
          </p:nvPr>
        </p:nvSpPr>
        <p:spPr/>
        <p:txBody>
          <a:bodyPr/>
          <a:lstStyle/>
          <a:p>
            <a:r>
              <a:rPr lang="en-AU" dirty="0"/>
              <a:t>Emergency Codes</a:t>
            </a:r>
            <a:endParaRPr lang="en-US" dirty="0"/>
          </a:p>
        </p:txBody>
      </p:sp>
      <p:sp>
        <p:nvSpPr>
          <p:cNvPr id="3" name="Content Placeholder 2">
            <a:extLst>
              <a:ext uri="{FF2B5EF4-FFF2-40B4-BE49-F238E27FC236}">
                <a16:creationId xmlns:a16="http://schemas.microsoft.com/office/drawing/2014/main" id="{09997D3F-D598-428B-8893-81A054129C4F}"/>
              </a:ext>
            </a:extLst>
          </p:cNvPr>
          <p:cNvSpPr>
            <a:spLocks noGrp="1"/>
          </p:cNvSpPr>
          <p:nvPr>
            <p:ph idx="1"/>
          </p:nvPr>
        </p:nvSpPr>
        <p:spPr>
          <a:xfrm>
            <a:off x="532896" y="2731088"/>
            <a:ext cx="9197030" cy="2537530"/>
          </a:xfrm>
        </p:spPr>
        <p:txBody>
          <a:bodyPr/>
          <a:lstStyle/>
          <a:p>
            <a:r>
              <a:rPr lang="en-AU" b="0" dirty="0"/>
              <a:t>It is your responsibility to be aware of the codes for the site you are attending (Bacchus Marsh or Joan Kirner). </a:t>
            </a:r>
            <a:br>
              <a:rPr lang="en-AU" b="0" dirty="0"/>
            </a:br>
            <a:endParaRPr lang="en-AU" b="0" dirty="0"/>
          </a:p>
          <a:p>
            <a:r>
              <a:rPr lang="en-AU" b="0" dirty="0"/>
              <a:t>Please ensure you have completed the relevant package from the mandatory training list on WeLearn</a:t>
            </a:r>
            <a:endParaRPr lang="en-US" b="0" dirty="0"/>
          </a:p>
        </p:txBody>
      </p:sp>
    </p:spTree>
    <p:extLst>
      <p:ext uri="{BB962C8B-B14F-4D97-AF65-F5344CB8AC3E}">
        <p14:creationId xmlns:p14="http://schemas.microsoft.com/office/powerpoint/2010/main" val="1808059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VIRTUAL TOUR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8977" y="2033516"/>
            <a:ext cx="7040707" cy="4517787"/>
          </a:xfrm>
        </p:spPr>
      </p:pic>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926" y="1735152"/>
            <a:ext cx="7450130" cy="47805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287512561"/>
              </p:ext>
            </p:extLst>
          </p:nvPr>
        </p:nvGraphicFramePr>
        <p:xfrm>
          <a:off x="8159107" y="1804487"/>
          <a:ext cx="1868886" cy="4780496"/>
        </p:xfrm>
        <a:graphic>
          <a:graphicData uri="http://schemas.openxmlformats.org/drawingml/2006/table">
            <a:tbl>
              <a:tblPr firstRow="1" bandRow="1">
                <a:tableStyleId>{21E4AEA4-8DFA-4A89-87EB-49C32662AFE0}</a:tableStyleId>
              </a:tblPr>
              <a:tblGrid>
                <a:gridCol w="1868886">
                  <a:extLst>
                    <a:ext uri="{9D8B030D-6E8A-4147-A177-3AD203B41FA5}">
                      <a16:colId xmlns:a16="http://schemas.microsoft.com/office/drawing/2014/main" val="20000"/>
                    </a:ext>
                  </a:extLst>
                </a:gridCol>
              </a:tblGrid>
              <a:tr h="682928">
                <a:tc>
                  <a:txBody>
                    <a:bodyPr/>
                    <a:lstStyle/>
                    <a:p>
                      <a:r>
                        <a:rPr lang="en-AU" sz="1100" dirty="0"/>
                        <a:t>Clinical Scope</a:t>
                      </a:r>
                    </a:p>
                  </a:txBody>
                  <a:tcPr anchor="ctr"/>
                </a:tc>
                <a:extLst>
                  <a:ext uri="{0D108BD9-81ED-4DB2-BD59-A6C34878D82A}">
                    <a16:rowId xmlns:a16="http://schemas.microsoft.com/office/drawing/2014/main" val="10000"/>
                  </a:ext>
                </a:extLst>
              </a:tr>
              <a:tr h="682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a typeface="ＭＳ Ｐゴシック" charset="0"/>
                        </a:rPr>
                        <a:t>Women’s &amp; Children’s Outpatient Services</a:t>
                      </a:r>
                    </a:p>
                  </a:txBody>
                  <a:tcPr anchor="ctr"/>
                </a:tc>
                <a:extLst>
                  <a:ext uri="{0D108BD9-81ED-4DB2-BD59-A6C34878D82A}">
                    <a16:rowId xmlns:a16="http://schemas.microsoft.com/office/drawing/2014/main" val="10001"/>
                  </a:ext>
                </a:extLst>
              </a:tr>
              <a:tr h="682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a typeface="ＭＳ Ｐゴシック" charset="0"/>
                        </a:rPr>
                        <a:t>64 Women’s Inpatient Beds</a:t>
                      </a:r>
                    </a:p>
                  </a:txBody>
                  <a:tcPr anchor="ctr"/>
                </a:tc>
                <a:extLst>
                  <a:ext uri="{0D108BD9-81ED-4DB2-BD59-A6C34878D82A}">
                    <a16:rowId xmlns:a16="http://schemas.microsoft.com/office/drawing/2014/main" val="10002"/>
                  </a:ext>
                </a:extLst>
              </a:tr>
              <a:tr h="682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a typeface="ＭＳ Ｐゴシック" charset="0"/>
                        </a:rPr>
                        <a:t>32 Children’s Inpatient Beds</a:t>
                      </a:r>
                    </a:p>
                  </a:txBody>
                  <a:tcPr anchor="ctr"/>
                </a:tc>
                <a:extLst>
                  <a:ext uri="{0D108BD9-81ED-4DB2-BD59-A6C34878D82A}">
                    <a16:rowId xmlns:a16="http://schemas.microsoft.com/office/drawing/2014/main" val="10003"/>
                  </a:ext>
                </a:extLst>
              </a:tr>
              <a:tr h="682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a typeface="ＭＳ Ｐゴシック" charset="0"/>
                        </a:rPr>
                        <a:t>39 Special Care Nursery Cots</a:t>
                      </a:r>
                    </a:p>
                  </a:txBody>
                  <a:tcPr anchor="ctr"/>
                </a:tc>
                <a:extLst>
                  <a:ext uri="{0D108BD9-81ED-4DB2-BD59-A6C34878D82A}">
                    <a16:rowId xmlns:a16="http://schemas.microsoft.com/office/drawing/2014/main" val="10004"/>
                  </a:ext>
                </a:extLst>
              </a:tr>
              <a:tr h="682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a typeface="ＭＳ Ｐゴシック" charset="0"/>
                        </a:rPr>
                        <a:t>20 Labour Delivery Rooms </a:t>
                      </a:r>
                    </a:p>
                  </a:txBody>
                  <a:tcPr anchor="ctr"/>
                </a:tc>
                <a:extLst>
                  <a:ext uri="{0D108BD9-81ED-4DB2-BD59-A6C34878D82A}">
                    <a16:rowId xmlns:a16="http://schemas.microsoft.com/office/drawing/2014/main" val="10005"/>
                  </a:ext>
                </a:extLst>
              </a:tr>
              <a:tr h="682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a typeface="ＭＳ Ｐゴシック" charset="0"/>
                        </a:rPr>
                        <a:t>4 Operating Theatres &amp; 1 Procedure Room</a:t>
                      </a:r>
                    </a:p>
                  </a:txBody>
                  <a:tcPr anchor="ctr"/>
                </a:tc>
                <a:extLst>
                  <a:ext uri="{0D108BD9-81ED-4DB2-BD59-A6C34878D82A}">
                    <a16:rowId xmlns:a16="http://schemas.microsoft.com/office/drawing/2014/main" val="10006"/>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077980454"/>
              </p:ext>
            </p:extLst>
          </p:nvPr>
        </p:nvGraphicFramePr>
        <p:xfrm>
          <a:off x="10180577" y="1804486"/>
          <a:ext cx="1718197" cy="4711168"/>
        </p:xfrm>
        <a:graphic>
          <a:graphicData uri="http://schemas.openxmlformats.org/drawingml/2006/table">
            <a:tbl>
              <a:tblPr firstRow="1" bandRow="1">
                <a:tableStyleId>{5C22544A-7EE6-4342-B048-85BDC9FD1C3A}</a:tableStyleId>
              </a:tblPr>
              <a:tblGrid>
                <a:gridCol w="1718197">
                  <a:extLst>
                    <a:ext uri="{9D8B030D-6E8A-4147-A177-3AD203B41FA5}">
                      <a16:colId xmlns:a16="http://schemas.microsoft.com/office/drawing/2014/main" val="20000"/>
                    </a:ext>
                  </a:extLst>
                </a:gridCol>
              </a:tblGrid>
              <a:tr h="588896">
                <a:tc>
                  <a:txBody>
                    <a:bodyPr/>
                    <a:lstStyle/>
                    <a:p>
                      <a:pPr algn="ctr"/>
                      <a:r>
                        <a:rPr lang="en-AU" sz="1200" dirty="0"/>
                        <a:t>JKWC </a:t>
                      </a:r>
                    </a:p>
                  </a:txBody>
                  <a:tcPr/>
                </a:tc>
                <a:extLst>
                  <a:ext uri="{0D108BD9-81ED-4DB2-BD59-A6C34878D82A}">
                    <a16:rowId xmlns:a16="http://schemas.microsoft.com/office/drawing/2014/main" val="10000"/>
                  </a:ext>
                </a:extLst>
              </a:tr>
              <a:tr h="588896">
                <a:tc>
                  <a:txBody>
                    <a:bodyPr/>
                    <a:lstStyle/>
                    <a:p>
                      <a:r>
                        <a:rPr lang="en-AU" sz="1200" dirty="0"/>
                        <a:t>Level 8 – Antenatal and Postnatal</a:t>
                      </a:r>
                    </a:p>
                  </a:txBody>
                  <a:tcPr/>
                </a:tc>
                <a:extLst>
                  <a:ext uri="{0D108BD9-81ED-4DB2-BD59-A6C34878D82A}">
                    <a16:rowId xmlns:a16="http://schemas.microsoft.com/office/drawing/2014/main" val="10001"/>
                  </a:ext>
                </a:extLst>
              </a:tr>
              <a:tr h="588896">
                <a:tc>
                  <a:txBody>
                    <a:bodyPr/>
                    <a:lstStyle/>
                    <a:p>
                      <a:r>
                        <a:rPr lang="en-AU" sz="1200" dirty="0"/>
                        <a:t>Level 7 – Antenatal and Postnatal</a:t>
                      </a:r>
                    </a:p>
                  </a:txBody>
                  <a:tcPr/>
                </a:tc>
                <a:extLst>
                  <a:ext uri="{0D108BD9-81ED-4DB2-BD59-A6C34878D82A}">
                    <a16:rowId xmlns:a16="http://schemas.microsoft.com/office/drawing/2014/main" val="10002"/>
                  </a:ext>
                </a:extLst>
              </a:tr>
              <a:tr h="588896">
                <a:tc>
                  <a:txBody>
                    <a:bodyPr/>
                    <a:lstStyle/>
                    <a:p>
                      <a:r>
                        <a:rPr lang="en-AU" sz="1200" dirty="0"/>
                        <a:t>Level 6 – Children's ward</a:t>
                      </a:r>
                    </a:p>
                  </a:txBody>
                  <a:tcPr/>
                </a:tc>
                <a:extLst>
                  <a:ext uri="{0D108BD9-81ED-4DB2-BD59-A6C34878D82A}">
                    <a16:rowId xmlns:a16="http://schemas.microsoft.com/office/drawing/2014/main" val="10003"/>
                  </a:ext>
                </a:extLst>
              </a:tr>
              <a:tr h="588896">
                <a:tc>
                  <a:txBody>
                    <a:bodyPr/>
                    <a:lstStyle/>
                    <a:p>
                      <a:r>
                        <a:rPr lang="en-AU" sz="1200" dirty="0"/>
                        <a:t>Level 5 – Newborn Services</a:t>
                      </a:r>
                    </a:p>
                  </a:txBody>
                  <a:tcPr/>
                </a:tc>
                <a:extLst>
                  <a:ext uri="{0D108BD9-81ED-4DB2-BD59-A6C34878D82A}">
                    <a16:rowId xmlns:a16="http://schemas.microsoft.com/office/drawing/2014/main" val="10004"/>
                  </a:ext>
                </a:extLst>
              </a:tr>
              <a:tr h="588896">
                <a:tc>
                  <a:txBody>
                    <a:bodyPr/>
                    <a:lstStyle/>
                    <a:p>
                      <a:r>
                        <a:rPr lang="en-AU" sz="1200" dirty="0"/>
                        <a:t>Level 3 – MAC and Birthing</a:t>
                      </a:r>
                    </a:p>
                  </a:txBody>
                  <a:tcPr/>
                </a:tc>
                <a:extLst>
                  <a:ext uri="{0D108BD9-81ED-4DB2-BD59-A6C34878D82A}">
                    <a16:rowId xmlns:a16="http://schemas.microsoft.com/office/drawing/2014/main" val="10005"/>
                  </a:ext>
                </a:extLst>
              </a:tr>
              <a:tr h="588896">
                <a:tc>
                  <a:txBody>
                    <a:bodyPr/>
                    <a:lstStyle/>
                    <a:p>
                      <a:r>
                        <a:rPr lang="en-AU" sz="1200" dirty="0"/>
                        <a:t>Level 2 - Theatre</a:t>
                      </a:r>
                    </a:p>
                  </a:txBody>
                  <a:tcPr/>
                </a:tc>
                <a:extLst>
                  <a:ext uri="{0D108BD9-81ED-4DB2-BD59-A6C34878D82A}">
                    <a16:rowId xmlns:a16="http://schemas.microsoft.com/office/drawing/2014/main" val="10006"/>
                  </a:ext>
                </a:extLst>
              </a:tr>
              <a:tr h="588896">
                <a:tc>
                  <a:txBody>
                    <a:bodyPr/>
                    <a:lstStyle/>
                    <a:p>
                      <a:r>
                        <a:rPr lang="en-AU" sz="1200" dirty="0"/>
                        <a:t>Level</a:t>
                      </a:r>
                      <a:r>
                        <a:rPr lang="en-AU" sz="1200" baseline="0" dirty="0"/>
                        <a:t> 1 – Antenatal clinic and MFM</a:t>
                      </a:r>
                      <a:endParaRPr lang="en-AU" sz="12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65213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Main Foyer/ Security</a:t>
            </a:r>
          </a:p>
        </p:txBody>
      </p:sp>
      <p:pic>
        <p:nvPicPr>
          <p:cNvPr id="4" name="Content Placeholder 3"/>
          <p:cNvPicPr>
            <a:picLocks noGrp="1" noChangeAspect="1"/>
          </p:cNvPicPr>
          <p:nvPr>
            <p:ph sz="half" idx="2"/>
          </p:nvPr>
        </p:nvPicPr>
        <p:blipFill>
          <a:blip r:embed="rId2"/>
          <a:stretch>
            <a:fillRect/>
          </a:stretch>
        </p:blipFill>
        <p:spPr>
          <a:xfrm>
            <a:off x="7164339" y="462498"/>
            <a:ext cx="3794812" cy="5878239"/>
          </a:xfrm>
          <a:prstGeom prst="rect">
            <a:avLst/>
          </a:prstGeom>
        </p:spPr>
      </p:pic>
    </p:spTree>
    <p:extLst>
      <p:ext uri="{BB962C8B-B14F-4D97-AF65-F5344CB8AC3E}">
        <p14:creationId xmlns:p14="http://schemas.microsoft.com/office/powerpoint/2010/main" val="1025904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Level 3 </a:t>
            </a:r>
            <a:br>
              <a:rPr lang="en-AU" dirty="0"/>
            </a:br>
            <a:br>
              <a:rPr lang="en-AU" dirty="0"/>
            </a:br>
            <a:r>
              <a:rPr lang="en-AU" dirty="0"/>
              <a:t>Birthing and Maternity Assessment Centre (MAC)</a:t>
            </a:r>
          </a:p>
        </p:txBody>
      </p:sp>
      <p:pic>
        <p:nvPicPr>
          <p:cNvPr id="4" name="Content Placeholder 3"/>
          <p:cNvPicPr>
            <a:picLocks noGrp="1" noChangeAspect="1"/>
          </p:cNvPicPr>
          <p:nvPr>
            <p:ph sz="half" idx="2"/>
          </p:nvPr>
        </p:nvPicPr>
        <p:blipFill>
          <a:blip r:embed="rId2"/>
          <a:stretch>
            <a:fillRect/>
          </a:stretch>
        </p:blipFill>
        <p:spPr>
          <a:xfrm>
            <a:off x="6827838" y="1406770"/>
            <a:ext cx="4801743" cy="3623957"/>
          </a:xfrm>
          <a:prstGeom prst="rect">
            <a:avLst/>
          </a:prstGeom>
        </p:spPr>
      </p:pic>
    </p:spTree>
    <p:extLst>
      <p:ext uri="{BB962C8B-B14F-4D97-AF65-F5344CB8AC3E}">
        <p14:creationId xmlns:p14="http://schemas.microsoft.com/office/powerpoint/2010/main" val="1459750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Maternity Assessment Centre (MAC1)</a:t>
            </a:r>
            <a:br>
              <a:rPr lang="en-AU" dirty="0"/>
            </a:br>
            <a:r>
              <a:rPr lang="en-AU" dirty="0"/>
              <a:t>&amp;</a:t>
            </a:r>
            <a:br>
              <a:rPr lang="en-AU" dirty="0"/>
            </a:br>
            <a:r>
              <a:rPr lang="en-AU" dirty="0"/>
              <a:t>Pregnancy Day Stay</a:t>
            </a:r>
            <a:br>
              <a:rPr lang="en-AU" dirty="0"/>
            </a:br>
            <a:r>
              <a:rPr lang="en-AU" dirty="0"/>
              <a:t>(MAC2)</a:t>
            </a:r>
            <a:br>
              <a:rPr lang="en-AU" dirty="0"/>
            </a:br>
            <a:br>
              <a:rPr lang="en-AU" dirty="0"/>
            </a:br>
            <a:endParaRPr lang="en-AU" dirty="0"/>
          </a:p>
        </p:txBody>
      </p:sp>
      <p:pic>
        <p:nvPicPr>
          <p:cNvPr id="4" name="Content Placeholder 3"/>
          <p:cNvPicPr>
            <a:picLocks noGrp="1" noChangeAspect="1"/>
          </p:cNvPicPr>
          <p:nvPr>
            <p:ph sz="half" idx="2"/>
          </p:nvPr>
        </p:nvPicPr>
        <p:blipFill>
          <a:blip r:embed="rId2"/>
          <a:stretch>
            <a:fillRect/>
          </a:stretch>
        </p:blipFill>
        <p:spPr>
          <a:xfrm>
            <a:off x="7130806" y="257908"/>
            <a:ext cx="4018264" cy="3040368"/>
          </a:xfrm>
          <a:prstGeom prst="rect">
            <a:avLst/>
          </a:prstGeom>
        </p:spPr>
      </p:pic>
      <p:pic>
        <p:nvPicPr>
          <p:cNvPr id="5" name="Picture 4"/>
          <p:cNvPicPr>
            <a:picLocks noChangeAspect="1"/>
          </p:cNvPicPr>
          <p:nvPr/>
        </p:nvPicPr>
        <p:blipFill>
          <a:blip r:embed="rId3"/>
          <a:stretch>
            <a:fillRect/>
          </a:stretch>
        </p:blipFill>
        <p:spPr>
          <a:xfrm>
            <a:off x="7025785" y="3514358"/>
            <a:ext cx="4662121" cy="2879545"/>
          </a:xfrm>
          <a:prstGeom prst="rect">
            <a:avLst/>
          </a:prstGeom>
        </p:spPr>
      </p:pic>
    </p:spTree>
    <p:extLst>
      <p:ext uri="{BB962C8B-B14F-4D97-AF65-F5344CB8AC3E}">
        <p14:creationId xmlns:p14="http://schemas.microsoft.com/office/powerpoint/2010/main" val="1166674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884" y="1254728"/>
            <a:ext cx="7860477" cy="4012636"/>
          </a:xfrm>
        </p:spPr>
        <p:txBody>
          <a:bodyPr>
            <a:normAutofit/>
          </a:bodyPr>
          <a:lstStyle/>
          <a:p>
            <a:pPr algn="ctr"/>
            <a:r>
              <a:rPr lang="en-AU" sz="4800" dirty="0"/>
              <a:t>JKWC – Continuity of Care Experience Orientation</a:t>
            </a:r>
          </a:p>
        </p:txBody>
      </p:sp>
      <p:pic>
        <p:nvPicPr>
          <p:cNvPr id="4" name="Picture 3"/>
          <p:cNvPicPr>
            <a:picLocks noChangeAspect="1"/>
          </p:cNvPicPr>
          <p:nvPr/>
        </p:nvPicPr>
        <p:blipFill>
          <a:blip r:embed="rId2"/>
          <a:stretch>
            <a:fillRect/>
          </a:stretch>
        </p:blipFill>
        <p:spPr>
          <a:xfrm>
            <a:off x="6742309" y="3212555"/>
            <a:ext cx="2954052" cy="2055481"/>
          </a:xfrm>
          <a:prstGeom prst="rect">
            <a:avLst/>
          </a:prstGeom>
        </p:spPr>
      </p:pic>
      <p:pic>
        <p:nvPicPr>
          <p:cNvPr id="5" name="Picture 4"/>
          <p:cNvPicPr>
            <a:picLocks noChangeAspect="1"/>
          </p:cNvPicPr>
          <p:nvPr/>
        </p:nvPicPr>
        <p:blipFill>
          <a:blip r:embed="rId3"/>
          <a:stretch>
            <a:fillRect/>
          </a:stretch>
        </p:blipFill>
        <p:spPr>
          <a:xfrm>
            <a:off x="1613562" y="3212555"/>
            <a:ext cx="4814534" cy="2061395"/>
          </a:xfrm>
          <a:prstGeom prst="rect">
            <a:avLst/>
          </a:prstGeom>
        </p:spPr>
      </p:pic>
    </p:spTree>
    <p:extLst>
      <p:ext uri="{BB962C8B-B14F-4D97-AF65-F5344CB8AC3E}">
        <p14:creationId xmlns:p14="http://schemas.microsoft.com/office/powerpoint/2010/main" val="2893910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AU" dirty="0"/>
            </a:br>
            <a:r>
              <a:rPr lang="en-AU" dirty="0"/>
              <a:t>Birthing</a:t>
            </a:r>
          </a:p>
        </p:txBody>
      </p:sp>
      <p:pic>
        <p:nvPicPr>
          <p:cNvPr id="4" name="Content Placeholder 3"/>
          <p:cNvPicPr>
            <a:picLocks noGrp="1" noChangeAspect="1"/>
          </p:cNvPicPr>
          <p:nvPr>
            <p:ph sz="half" idx="2"/>
          </p:nvPr>
        </p:nvPicPr>
        <p:blipFill>
          <a:blip r:embed="rId2"/>
          <a:stretch>
            <a:fillRect/>
          </a:stretch>
        </p:blipFill>
        <p:spPr>
          <a:xfrm>
            <a:off x="7122013" y="1540620"/>
            <a:ext cx="4214203" cy="3169080"/>
          </a:xfrm>
          <a:prstGeom prst="rect">
            <a:avLst/>
          </a:prstGeom>
        </p:spPr>
      </p:pic>
    </p:spTree>
    <p:extLst>
      <p:ext uri="{BB962C8B-B14F-4D97-AF65-F5344CB8AC3E}">
        <p14:creationId xmlns:p14="http://schemas.microsoft.com/office/powerpoint/2010/main" val="2541376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WW7</a:t>
            </a:r>
            <a:br>
              <a:rPr lang="en-AU" dirty="0"/>
            </a:br>
            <a:br>
              <a:rPr lang="en-AU" dirty="0"/>
            </a:br>
            <a:r>
              <a:rPr lang="en-AU" dirty="0"/>
              <a:t>Antenatal &amp; Postnatal</a:t>
            </a:r>
          </a:p>
        </p:txBody>
      </p:sp>
      <p:pic>
        <p:nvPicPr>
          <p:cNvPr id="5" name="Content Placeholder 4"/>
          <p:cNvPicPr>
            <a:picLocks noGrp="1" noChangeAspect="1"/>
          </p:cNvPicPr>
          <p:nvPr>
            <p:ph sz="half" idx="2"/>
          </p:nvPr>
        </p:nvPicPr>
        <p:blipFill>
          <a:blip r:embed="rId2"/>
          <a:stretch>
            <a:fillRect/>
          </a:stretch>
        </p:blipFill>
        <p:spPr>
          <a:xfrm>
            <a:off x="6803125" y="1518151"/>
            <a:ext cx="4636965" cy="3503775"/>
          </a:xfrm>
          <a:prstGeom prst="rect">
            <a:avLst/>
          </a:prstGeom>
        </p:spPr>
      </p:pic>
    </p:spTree>
    <p:extLst>
      <p:ext uri="{BB962C8B-B14F-4D97-AF65-F5344CB8AC3E}">
        <p14:creationId xmlns:p14="http://schemas.microsoft.com/office/powerpoint/2010/main" val="3009826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WW8</a:t>
            </a:r>
            <a:br>
              <a:rPr lang="en-AU" dirty="0"/>
            </a:br>
            <a:br>
              <a:rPr lang="en-AU" dirty="0"/>
            </a:br>
            <a:r>
              <a:rPr lang="en-AU" dirty="0"/>
              <a:t>Postnatal</a:t>
            </a:r>
          </a:p>
        </p:txBody>
      </p:sp>
      <p:pic>
        <p:nvPicPr>
          <p:cNvPr id="9"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77013" y="1708052"/>
            <a:ext cx="4854575" cy="3040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6182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554" y="2135166"/>
            <a:ext cx="4963091" cy="3078355"/>
          </a:xfrm>
        </p:spPr>
        <p:txBody>
          <a:bodyPr>
            <a:normAutofit/>
          </a:bodyPr>
          <a:lstStyle/>
          <a:p>
            <a:pPr algn="ctr"/>
            <a:r>
              <a:rPr lang="en-AU" sz="9600" dirty="0"/>
              <a:t>CoCe Checklist</a:t>
            </a:r>
          </a:p>
        </p:txBody>
      </p:sp>
      <p:graphicFrame>
        <p:nvGraphicFramePr>
          <p:cNvPr id="6" name="Content Placeholder 4"/>
          <p:cNvGraphicFramePr>
            <a:graphicFrameLocks noGrp="1"/>
          </p:cNvGraphicFramePr>
          <p:nvPr>
            <p:ph idx="4294967295"/>
            <p:extLst>
              <p:ext uri="{D42A27DB-BD31-4B8C-83A1-F6EECF244321}">
                <p14:modId xmlns:p14="http://schemas.microsoft.com/office/powerpoint/2010/main" val="2383221344"/>
              </p:ext>
            </p:extLst>
          </p:nvPr>
        </p:nvGraphicFramePr>
        <p:xfrm>
          <a:off x="6248031" y="1731244"/>
          <a:ext cx="5622290" cy="4318888"/>
        </p:xfrm>
        <a:graphic>
          <a:graphicData uri="http://schemas.openxmlformats.org/drawingml/2006/table">
            <a:tbl>
              <a:tblPr firstRow="1" firstCol="1" bandRow="1">
                <a:tableStyleId>{5C22544A-7EE6-4342-B048-85BDC9FD1C3A}</a:tableStyleId>
              </a:tblPr>
              <a:tblGrid>
                <a:gridCol w="5217041">
                  <a:extLst>
                    <a:ext uri="{9D8B030D-6E8A-4147-A177-3AD203B41FA5}">
                      <a16:colId xmlns:a16="http://schemas.microsoft.com/office/drawing/2014/main" val="20000"/>
                    </a:ext>
                  </a:extLst>
                </a:gridCol>
                <a:gridCol w="405249">
                  <a:extLst>
                    <a:ext uri="{9D8B030D-6E8A-4147-A177-3AD203B41FA5}">
                      <a16:colId xmlns:a16="http://schemas.microsoft.com/office/drawing/2014/main" val="20001"/>
                    </a:ext>
                  </a:extLst>
                </a:gridCol>
              </a:tblGrid>
              <a:tr h="457200">
                <a:tc>
                  <a:txBody>
                    <a:bodyPr/>
                    <a:lstStyle/>
                    <a:p>
                      <a:pPr marL="342900" lvl="0" indent="-342900" algn="l">
                        <a:spcAft>
                          <a:spcPts val="0"/>
                        </a:spcAft>
                        <a:buFont typeface="Wingdings"/>
                        <a:buChar char=""/>
                      </a:pPr>
                      <a:r>
                        <a:rPr lang="en-AU" sz="1500" b="0" dirty="0">
                          <a:solidFill>
                            <a:schemeClr val="tx1"/>
                          </a:solidFill>
                          <a:effectLst/>
                        </a:rPr>
                        <a:t>Orientation card on your person at all times</a:t>
                      </a:r>
                      <a:endParaRPr lang="en-AU" sz="1500" b="0" dirty="0">
                        <a:solidFill>
                          <a:schemeClr val="tx1"/>
                        </a:solidFill>
                        <a:effectLst/>
                        <a:latin typeface="Calibri"/>
                        <a:ea typeface="Calibri"/>
                        <a:cs typeface="Times New Roman"/>
                      </a:endParaRPr>
                    </a:p>
                  </a:txBody>
                  <a:tcPr marL="68580" marR="68580" marT="0" marB="0" anchor="ctr"/>
                </a:tc>
                <a:tc>
                  <a:txBody>
                    <a:bodyPr/>
                    <a:lstStyle/>
                    <a:p>
                      <a:pPr marL="228600" algn="l">
                        <a:spcAft>
                          <a:spcPts val="0"/>
                        </a:spcAft>
                      </a:pPr>
                      <a:r>
                        <a:rPr lang="en-AU" sz="1100">
                          <a:effectLst/>
                        </a:rPr>
                        <a:t> </a:t>
                      </a:r>
                      <a:endParaRPr lang="en-AU" sz="9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661288">
                <a:tc>
                  <a:txBody>
                    <a:bodyPr/>
                    <a:lstStyle/>
                    <a:p>
                      <a:pPr marL="342900" lvl="0" indent="-342900" algn="l">
                        <a:spcAft>
                          <a:spcPts val="0"/>
                        </a:spcAft>
                        <a:buFont typeface="Wingdings"/>
                        <a:buChar char=""/>
                      </a:pPr>
                      <a:r>
                        <a:rPr lang="en-AU" sz="1500" b="0" dirty="0">
                          <a:solidFill>
                            <a:schemeClr val="tx1"/>
                          </a:solidFill>
                          <a:effectLst/>
                        </a:rPr>
                        <a:t>Notify the In-charge of Birthing/MAC/ANC of your attendance</a:t>
                      </a:r>
                      <a:endParaRPr lang="en-AU" sz="1500" b="0" dirty="0">
                        <a:solidFill>
                          <a:schemeClr val="tx1"/>
                        </a:solidFill>
                        <a:effectLst/>
                        <a:latin typeface="Calibri"/>
                        <a:ea typeface="Calibri"/>
                        <a:cs typeface="Times New Roman"/>
                      </a:endParaRPr>
                    </a:p>
                  </a:txBody>
                  <a:tcPr marL="68580" marR="68580" marT="0" marB="0" anchor="ctr"/>
                </a:tc>
                <a:tc>
                  <a:txBody>
                    <a:bodyPr/>
                    <a:lstStyle/>
                    <a:p>
                      <a:pPr marL="228600" algn="l">
                        <a:spcAft>
                          <a:spcPts val="0"/>
                        </a:spcAft>
                      </a:pPr>
                      <a:r>
                        <a:rPr lang="en-AU" sz="1100" dirty="0">
                          <a:effectLst/>
                        </a:rPr>
                        <a:t> </a:t>
                      </a:r>
                      <a:endParaRPr lang="en-AU" sz="9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854476">
                <a:tc>
                  <a:txBody>
                    <a:bodyPr/>
                    <a:lstStyle/>
                    <a:p>
                      <a:pPr marL="342900" lvl="0" indent="-342900" algn="l">
                        <a:spcAft>
                          <a:spcPts val="0"/>
                        </a:spcAft>
                        <a:buFont typeface="Wingdings"/>
                        <a:buChar char=""/>
                      </a:pPr>
                      <a:r>
                        <a:rPr lang="en-AU" sz="1500" b="0" dirty="0">
                          <a:solidFill>
                            <a:schemeClr val="tx1"/>
                          </a:solidFill>
                          <a:effectLst/>
                        </a:rPr>
                        <a:t>Accompany and support woman and her partner during the birth, if appropriate be involved in hands on clinical care under a preceptorship model</a:t>
                      </a:r>
                      <a:endParaRPr lang="en-AU" sz="1500" b="0" dirty="0">
                        <a:solidFill>
                          <a:schemeClr val="tx1"/>
                        </a:solidFill>
                        <a:effectLst/>
                        <a:latin typeface="Calibri"/>
                        <a:ea typeface="Calibri"/>
                        <a:cs typeface="Times New Roman"/>
                      </a:endParaRPr>
                    </a:p>
                  </a:txBody>
                  <a:tcPr marL="68580" marR="68580" marT="0" marB="0" anchor="ctr"/>
                </a:tc>
                <a:tc>
                  <a:txBody>
                    <a:bodyPr/>
                    <a:lstStyle/>
                    <a:p>
                      <a:pPr marL="228600" algn="l">
                        <a:spcAft>
                          <a:spcPts val="0"/>
                        </a:spcAft>
                      </a:pPr>
                      <a:r>
                        <a:rPr lang="en-AU" sz="1100">
                          <a:effectLst/>
                        </a:rPr>
                        <a:t> </a:t>
                      </a:r>
                      <a:endParaRPr lang="en-AU" sz="9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681361">
                <a:tc>
                  <a:txBody>
                    <a:bodyPr/>
                    <a:lstStyle/>
                    <a:p>
                      <a:pPr marL="342900" lvl="0" indent="-342900" algn="l">
                        <a:spcAft>
                          <a:spcPts val="0"/>
                        </a:spcAft>
                        <a:buFont typeface="Wingdings"/>
                        <a:buChar char=""/>
                      </a:pPr>
                      <a:r>
                        <a:rPr lang="en-AU" sz="1500" b="0">
                          <a:solidFill>
                            <a:schemeClr val="tx1"/>
                          </a:solidFill>
                          <a:effectLst/>
                        </a:rPr>
                        <a:t>Communicate with preceptor Midwife of your clinical experience</a:t>
                      </a:r>
                      <a:endParaRPr lang="en-AU" sz="1500" b="0">
                        <a:solidFill>
                          <a:schemeClr val="tx1"/>
                        </a:solidFill>
                        <a:effectLst/>
                        <a:latin typeface="Calibri"/>
                        <a:ea typeface="Calibri"/>
                        <a:cs typeface="Times New Roman"/>
                      </a:endParaRPr>
                    </a:p>
                  </a:txBody>
                  <a:tcPr marL="68580" marR="68580" marT="0" marB="0" anchor="ctr"/>
                </a:tc>
                <a:tc>
                  <a:txBody>
                    <a:bodyPr/>
                    <a:lstStyle/>
                    <a:p>
                      <a:pPr marL="228600" algn="l">
                        <a:spcAft>
                          <a:spcPts val="0"/>
                        </a:spcAft>
                      </a:pPr>
                      <a:r>
                        <a:rPr lang="en-AU" sz="1100">
                          <a:effectLst/>
                        </a:rPr>
                        <a:t> </a:t>
                      </a:r>
                      <a:endParaRPr lang="en-AU" sz="9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457200">
                <a:tc>
                  <a:txBody>
                    <a:bodyPr/>
                    <a:lstStyle/>
                    <a:p>
                      <a:pPr marL="342900" lvl="0" indent="-342900" algn="l">
                        <a:spcAft>
                          <a:spcPts val="0"/>
                        </a:spcAft>
                        <a:buFont typeface="Wingdings"/>
                        <a:buChar char=""/>
                      </a:pPr>
                      <a:r>
                        <a:rPr lang="en-AU" sz="1500" b="0" dirty="0">
                          <a:solidFill>
                            <a:schemeClr val="tx1"/>
                          </a:solidFill>
                          <a:effectLst/>
                        </a:rPr>
                        <a:t>Ensure attendance signed by preceptor midwife</a:t>
                      </a:r>
                      <a:endParaRPr lang="en-AU" sz="1500" b="0" dirty="0">
                        <a:solidFill>
                          <a:schemeClr val="tx1"/>
                        </a:solidFill>
                        <a:effectLst/>
                        <a:latin typeface="Calibri"/>
                        <a:ea typeface="Calibri"/>
                        <a:cs typeface="Times New Roman"/>
                      </a:endParaRPr>
                    </a:p>
                  </a:txBody>
                  <a:tcPr marL="68580" marR="68580" marT="0" marB="0" anchor="ctr"/>
                </a:tc>
                <a:tc>
                  <a:txBody>
                    <a:bodyPr/>
                    <a:lstStyle/>
                    <a:p>
                      <a:pPr marL="228600" algn="l">
                        <a:spcAft>
                          <a:spcPts val="0"/>
                        </a:spcAft>
                      </a:pPr>
                      <a:r>
                        <a:rPr lang="en-AU" sz="1100">
                          <a:effectLst/>
                        </a:rPr>
                        <a:t> </a:t>
                      </a:r>
                      <a:endParaRPr lang="en-AU" sz="9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750163">
                <a:tc>
                  <a:txBody>
                    <a:bodyPr/>
                    <a:lstStyle/>
                    <a:p>
                      <a:pPr marL="342900" lvl="0" indent="-342900" algn="l">
                        <a:spcAft>
                          <a:spcPts val="0"/>
                        </a:spcAft>
                        <a:buFont typeface="Wingdings"/>
                        <a:buChar char=""/>
                      </a:pPr>
                      <a:r>
                        <a:rPr lang="en-AU" sz="1500" b="0" dirty="0">
                          <a:solidFill>
                            <a:schemeClr val="tx1"/>
                          </a:solidFill>
                          <a:effectLst/>
                        </a:rPr>
                        <a:t>Photocopy hours of attendance and leave copy in “student feedback box” in birthing handover room</a:t>
                      </a:r>
                      <a:endParaRPr lang="en-AU" sz="1500" b="0" dirty="0">
                        <a:solidFill>
                          <a:schemeClr val="tx1"/>
                        </a:solidFill>
                        <a:effectLst/>
                        <a:latin typeface="Calibri"/>
                        <a:ea typeface="Calibri"/>
                        <a:cs typeface="Times New Roman"/>
                      </a:endParaRPr>
                    </a:p>
                  </a:txBody>
                  <a:tcPr marL="68580" marR="68580" marT="0" marB="0" anchor="ctr"/>
                </a:tc>
                <a:tc>
                  <a:txBody>
                    <a:bodyPr/>
                    <a:lstStyle/>
                    <a:p>
                      <a:pPr marL="228600" algn="l">
                        <a:spcAft>
                          <a:spcPts val="0"/>
                        </a:spcAft>
                      </a:pPr>
                      <a:r>
                        <a:rPr lang="en-AU" sz="1100">
                          <a:effectLst/>
                        </a:rPr>
                        <a:t> </a:t>
                      </a:r>
                      <a:endParaRPr lang="en-AU" sz="9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457200">
                <a:tc>
                  <a:txBody>
                    <a:bodyPr/>
                    <a:lstStyle/>
                    <a:p>
                      <a:pPr marL="342900" lvl="0" indent="-342900" algn="l">
                        <a:spcAft>
                          <a:spcPts val="0"/>
                        </a:spcAft>
                        <a:buFont typeface="Wingdings"/>
                        <a:buChar char=""/>
                      </a:pPr>
                      <a:r>
                        <a:rPr lang="en-AU" sz="1500" b="0" dirty="0">
                          <a:solidFill>
                            <a:schemeClr val="tx1"/>
                          </a:solidFill>
                          <a:effectLst/>
                        </a:rPr>
                        <a:t>Remove name from whiteboard/alert IC you are leaving </a:t>
                      </a:r>
                      <a:endParaRPr lang="en-AU" sz="1500" b="0" dirty="0">
                        <a:solidFill>
                          <a:schemeClr val="tx1"/>
                        </a:solidFill>
                        <a:effectLst/>
                        <a:latin typeface="Calibri"/>
                        <a:ea typeface="Calibri"/>
                        <a:cs typeface="Times New Roman"/>
                      </a:endParaRPr>
                    </a:p>
                  </a:txBody>
                  <a:tcPr marL="68580" marR="68580" marT="0" marB="0" anchor="ctr"/>
                </a:tc>
                <a:tc>
                  <a:txBody>
                    <a:bodyPr/>
                    <a:lstStyle/>
                    <a:p>
                      <a:pPr marL="228600" algn="l">
                        <a:spcAft>
                          <a:spcPts val="0"/>
                        </a:spcAft>
                      </a:pPr>
                      <a:r>
                        <a:rPr lang="en-AU" sz="1100" dirty="0">
                          <a:effectLst/>
                          <a:highlight>
                            <a:srgbClr val="FFFF00"/>
                          </a:highlight>
                        </a:rPr>
                        <a:t> </a:t>
                      </a:r>
                      <a:endParaRPr lang="en-AU" sz="9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83134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918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98672-E85C-4C54-B7D1-2193E66BE252}"/>
              </a:ext>
            </a:extLst>
          </p:cNvPr>
          <p:cNvSpPr>
            <a:spLocks noGrp="1"/>
          </p:cNvSpPr>
          <p:nvPr>
            <p:ph type="title"/>
          </p:nvPr>
        </p:nvSpPr>
        <p:spPr/>
        <p:txBody>
          <a:bodyPr/>
          <a:lstStyle/>
          <a:p>
            <a:r>
              <a:rPr lang="en-AU" dirty="0"/>
              <a:t>Overview</a:t>
            </a:r>
            <a:endParaRPr lang="en-US" dirty="0"/>
          </a:p>
        </p:txBody>
      </p:sp>
      <p:sp>
        <p:nvSpPr>
          <p:cNvPr id="3" name="Content Placeholder 2">
            <a:extLst>
              <a:ext uri="{FF2B5EF4-FFF2-40B4-BE49-F238E27FC236}">
                <a16:creationId xmlns:a16="http://schemas.microsoft.com/office/drawing/2014/main" id="{652A2F06-600B-4EF3-B5B9-F41D16B0C94A}"/>
              </a:ext>
            </a:extLst>
          </p:cNvPr>
          <p:cNvSpPr>
            <a:spLocks noGrp="1"/>
          </p:cNvSpPr>
          <p:nvPr>
            <p:ph idx="1"/>
          </p:nvPr>
        </p:nvSpPr>
        <p:spPr>
          <a:xfrm>
            <a:off x="532896" y="2331593"/>
            <a:ext cx="8983966" cy="2537530"/>
          </a:xfrm>
        </p:spPr>
        <p:txBody>
          <a:bodyPr>
            <a:noAutofit/>
          </a:bodyPr>
          <a:lstStyle/>
          <a:p>
            <a:r>
              <a:rPr lang="en-AU" sz="2600" b="0" dirty="0"/>
              <a:t>COCE students are welcome at Western Health, including Joan Kirner and Bacchus Marsh. </a:t>
            </a:r>
            <a:br>
              <a:rPr lang="en-AU" sz="2600" b="0" dirty="0"/>
            </a:br>
            <a:endParaRPr lang="en-AU" sz="2600" b="0" dirty="0"/>
          </a:p>
          <a:p>
            <a:r>
              <a:rPr lang="en-AU" sz="2600" b="0" dirty="0"/>
              <a:t>Students are encouraged to be involved at all stages of care, and are able to participate within their relevant scope of practice.</a:t>
            </a:r>
            <a:br>
              <a:rPr lang="en-AU" sz="2600" b="0" dirty="0"/>
            </a:br>
            <a:endParaRPr lang="en-AU" sz="2600" b="0" dirty="0"/>
          </a:p>
          <a:p>
            <a:r>
              <a:rPr lang="en-AU" sz="2600" b="0" dirty="0"/>
              <a:t>There are a few guidelines for COCE students that must be followed and are outlined on the following slides.</a:t>
            </a:r>
            <a:endParaRPr lang="en-US" sz="2600" b="0" dirty="0"/>
          </a:p>
        </p:txBody>
      </p:sp>
    </p:spTree>
    <p:extLst>
      <p:ext uri="{BB962C8B-B14F-4D97-AF65-F5344CB8AC3E}">
        <p14:creationId xmlns:p14="http://schemas.microsoft.com/office/powerpoint/2010/main" val="951106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DC79E-716B-483D-B89C-B767C4655C95}"/>
              </a:ext>
            </a:extLst>
          </p:cNvPr>
          <p:cNvSpPr>
            <a:spLocks noGrp="1"/>
          </p:cNvSpPr>
          <p:nvPr>
            <p:ph type="title"/>
          </p:nvPr>
        </p:nvSpPr>
        <p:spPr/>
        <p:txBody>
          <a:bodyPr/>
          <a:lstStyle/>
          <a:p>
            <a:r>
              <a:rPr lang="en-AU" dirty="0"/>
              <a:t>Recruiting CoCE</a:t>
            </a:r>
            <a:endParaRPr lang="en-US" dirty="0"/>
          </a:p>
        </p:txBody>
      </p:sp>
      <p:sp>
        <p:nvSpPr>
          <p:cNvPr id="3" name="Content Placeholder 2">
            <a:extLst>
              <a:ext uri="{FF2B5EF4-FFF2-40B4-BE49-F238E27FC236}">
                <a16:creationId xmlns:a16="http://schemas.microsoft.com/office/drawing/2014/main" id="{1D001B44-10E5-4219-BC63-9CED63DA7966}"/>
              </a:ext>
            </a:extLst>
          </p:cNvPr>
          <p:cNvSpPr>
            <a:spLocks noGrp="1"/>
          </p:cNvSpPr>
          <p:nvPr>
            <p:ph idx="1"/>
          </p:nvPr>
        </p:nvSpPr>
        <p:spPr>
          <a:xfrm>
            <a:off x="532895" y="2501440"/>
            <a:ext cx="8904067" cy="3110419"/>
          </a:xfrm>
        </p:spPr>
        <p:txBody>
          <a:bodyPr>
            <a:normAutofit fontScale="92500" lnSpcReduction="20000"/>
          </a:bodyPr>
          <a:lstStyle/>
          <a:p>
            <a:r>
              <a:rPr lang="en-AU" b="0" dirty="0"/>
              <a:t>To recruit CoCE’s, you may use shifts you have during clinical placement in the antenatal areas. </a:t>
            </a:r>
            <a:br>
              <a:rPr lang="en-AU" b="0" dirty="0"/>
            </a:br>
            <a:endParaRPr lang="en-AU" b="0" dirty="0"/>
          </a:p>
          <a:p>
            <a:r>
              <a:rPr lang="en-AU" b="0" dirty="0"/>
              <a:t>Please inform the midwife you’re working with that you would like to do this, as they may be able to help you. </a:t>
            </a:r>
            <a:br>
              <a:rPr lang="en-AU" b="0" dirty="0"/>
            </a:br>
            <a:endParaRPr lang="en-AU" b="0" dirty="0"/>
          </a:p>
          <a:p>
            <a:r>
              <a:rPr lang="en-AU" b="0" dirty="0"/>
              <a:t>Ensure you print out the CoCE information and consent form provided by your university </a:t>
            </a:r>
            <a:r>
              <a:rPr lang="en-AU" b="0" i="1" dirty="0"/>
              <a:t>prior to placement</a:t>
            </a:r>
            <a:r>
              <a:rPr lang="en-AU" b="0" dirty="0"/>
              <a:t>, so you have it ready to give to any interested women and families.</a:t>
            </a:r>
            <a:endParaRPr lang="en-US" b="0" dirty="0"/>
          </a:p>
        </p:txBody>
      </p:sp>
    </p:spTree>
    <p:extLst>
      <p:ext uri="{BB962C8B-B14F-4D97-AF65-F5344CB8AC3E}">
        <p14:creationId xmlns:p14="http://schemas.microsoft.com/office/powerpoint/2010/main" val="2905829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2896" y="2074217"/>
            <a:ext cx="9039882" cy="3330636"/>
          </a:xfrm>
        </p:spPr>
        <p:txBody>
          <a:bodyPr>
            <a:normAutofit fontScale="85000" lnSpcReduction="20000"/>
          </a:bodyPr>
          <a:lstStyle/>
          <a:p>
            <a:pPr marL="0" indent="0">
              <a:buNone/>
              <a:defRPr/>
            </a:pPr>
            <a:endParaRPr lang="en-AU" altLang="en-US" dirty="0">
              <a:latin typeface="Arial MT" charset="0"/>
              <a:ea typeface="ＭＳ Ｐゴシック" pitchFamily="34" charset="-128"/>
            </a:endParaRPr>
          </a:p>
          <a:p>
            <a:pPr>
              <a:defRPr/>
            </a:pPr>
            <a:r>
              <a:rPr lang="en-AU" altLang="en-US" b="0" dirty="0">
                <a:latin typeface="Arial MT" charset="0"/>
                <a:ea typeface="ＭＳ Ｐゴシック" pitchFamily="34" charset="-128"/>
              </a:rPr>
              <a:t>Available Monday - Friday 8am-4:30pm</a:t>
            </a:r>
          </a:p>
          <a:p>
            <a:pPr lvl="1">
              <a:defRPr/>
            </a:pPr>
            <a:r>
              <a:rPr lang="en-AU" altLang="en-US" dirty="0">
                <a:latin typeface="Arial MT" charset="0"/>
                <a:ea typeface="ＭＳ Ｐゴシック" pitchFamily="34" charset="-128"/>
              </a:rPr>
              <a:t>0466 489 711</a:t>
            </a:r>
          </a:p>
          <a:p>
            <a:pPr lvl="1">
              <a:defRPr/>
            </a:pPr>
            <a:r>
              <a:rPr lang="en-AU" altLang="en-US" dirty="0">
                <a:latin typeface="Arial MT" charset="0"/>
                <a:ea typeface="ＭＳ Ｐゴシック" pitchFamily="34" charset="-128"/>
                <a:hlinkClick r:id="rId2"/>
              </a:rPr>
              <a:t>midwiferystudent@wh.org.au</a:t>
            </a:r>
            <a:r>
              <a:rPr lang="en-AU" altLang="en-US" dirty="0">
                <a:latin typeface="Arial MT" charset="0"/>
                <a:ea typeface="ＭＳ Ｐゴシック" pitchFamily="34" charset="-128"/>
              </a:rPr>
              <a:t> </a:t>
            </a:r>
            <a:br>
              <a:rPr lang="en-AU" altLang="en-US" dirty="0">
                <a:latin typeface="Arial MT" charset="0"/>
                <a:ea typeface="ＭＳ Ｐゴシック" pitchFamily="34" charset="-128"/>
              </a:rPr>
            </a:br>
            <a:endParaRPr lang="en-AU" altLang="en-US" b="0" dirty="0">
              <a:latin typeface="Arial MT" charset="0"/>
              <a:ea typeface="ＭＳ Ｐゴシック" pitchFamily="34" charset="-128"/>
            </a:endParaRPr>
          </a:p>
          <a:p>
            <a:pPr>
              <a:defRPr/>
            </a:pPr>
            <a:r>
              <a:rPr lang="en-AU" altLang="en-US" b="0" dirty="0">
                <a:latin typeface="Arial MT" charset="0"/>
                <a:ea typeface="ＭＳ Ｐゴシック" pitchFamily="34" charset="-128"/>
              </a:rPr>
              <a:t>Clinical Support Midwife (CSM) – available Monday-Sunday</a:t>
            </a:r>
          </a:p>
          <a:p>
            <a:pPr lvl="1">
              <a:defRPr/>
            </a:pPr>
            <a:r>
              <a:rPr lang="en-AU" altLang="en-US" b="0" dirty="0">
                <a:latin typeface="Arial MT" charset="0"/>
                <a:ea typeface="ＭＳ Ｐゴシック" pitchFamily="34" charset="-128"/>
              </a:rPr>
              <a:t>0401 430 804 </a:t>
            </a:r>
          </a:p>
          <a:p>
            <a:pPr lvl="1">
              <a:defRPr/>
            </a:pPr>
            <a:r>
              <a:rPr lang="en-AU" altLang="en-US" b="0" dirty="0">
                <a:latin typeface="Arial MT" charset="0"/>
                <a:ea typeface="ＭＳ Ｐゴシック" pitchFamily="34" charset="-128"/>
              </a:rPr>
              <a:t>0401 430 718</a:t>
            </a:r>
            <a:br>
              <a:rPr lang="en-AU" altLang="en-US" b="0" dirty="0">
                <a:latin typeface="Arial MT" charset="0"/>
                <a:ea typeface="ＭＳ Ｐゴシック" pitchFamily="34" charset="-128"/>
              </a:rPr>
            </a:br>
            <a:endParaRPr lang="en-AU" altLang="en-US" b="0" dirty="0">
              <a:latin typeface="Arial MT" charset="0"/>
              <a:ea typeface="ＭＳ Ｐゴシック" pitchFamily="34" charset="-128"/>
            </a:endParaRPr>
          </a:p>
          <a:p>
            <a:pPr>
              <a:defRPr/>
            </a:pPr>
            <a:r>
              <a:rPr lang="en-AU" altLang="en-US" b="0" dirty="0">
                <a:latin typeface="Arial MT" charset="0"/>
                <a:ea typeface="ＭＳ Ｐゴシック" pitchFamily="34" charset="-128"/>
              </a:rPr>
              <a:t>Your preceptor midwife will be able to assist you to sign off MCATS, hours and experiences.</a:t>
            </a:r>
          </a:p>
        </p:txBody>
      </p:sp>
      <p:sp>
        <p:nvSpPr>
          <p:cNvPr id="8" name="Title 1">
            <a:extLst>
              <a:ext uri="{FF2B5EF4-FFF2-40B4-BE49-F238E27FC236}">
                <a16:creationId xmlns:a16="http://schemas.microsoft.com/office/drawing/2014/main" id="{9D30BADB-2AFC-43B5-8FD0-9C36E00FEF90}"/>
              </a:ext>
            </a:extLst>
          </p:cNvPr>
          <p:cNvSpPr>
            <a:spLocks noGrp="1"/>
          </p:cNvSpPr>
          <p:nvPr>
            <p:ph type="title"/>
          </p:nvPr>
        </p:nvSpPr>
        <p:spPr>
          <a:xfrm>
            <a:off x="532896" y="1141706"/>
            <a:ext cx="6818638" cy="1325563"/>
          </a:xfrm>
        </p:spPr>
        <p:txBody>
          <a:bodyPr/>
          <a:lstStyle/>
          <a:p>
            <a:r>
              <a:rPr lang="en-AU" dirty="0"/>
              <a:t>Education Support</a:t>
            </a:r>
            <a:endParaRPr lang="en-US" dirty="0"/>
          </a:p>
        </p:txBody>
      </p:sp>
    </p:spTree>
    <p:extLst>
      <p:ext uri="{BB962C8B-B14F-4D97-AF65-F5344CB8AC3E}">
        <p14:creationId xmlns:p14="http://schemas.microsoft.com/office/powerpoint/2010/main" val="760151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bwMode="auto">
          <a:xfrm>
            <a:off x="612560" y="2385035"/>
            <a:ext cx="3832194" cy="235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normAutofit fontScale="90000"/>
          </a:bodyPr>
          <a:lstStyle/>
          <a:p>
            <a:pPr algn="ctr"/>
            <a:r>
              <a:rPr lang="en-AU" altLang="en-US" dirty="0">
                <a:ea typeface="Arial MT"/>
              </a:rPr>
              <a:t>Continuity of Care </a:t>
            </a:r>
            <a:br>
              <a:rPr lang="en-AU" altLang="en-US" dirty="0">
                <a:ea typeface="Arial MT"/>
              </a:rPr>
            </a:br>
            <a:r>
              <a:rPr lang="en-AU" altLang="en-US" dirty="0">
                <a:ea typeface="Arial MT"/>
              </a:rPr>
              <a:t>Experience </a:t>
            </a:r>
            <a:br>
              <a:rPr lang="en-AU" altLang="en-US" dirty="0">
                <a:ea typeface="Arial MT"/>
              </a:rPr>
            </a:br>
            <a:r>
              <a:rPr lang="en-AU" altLang="en-US" dirty="0">
                <a:ea typeface="Arial MT"/>
              </a:rPr>
              <a:t>at JKWC</a:t>
            </a:r>
            <a:endParaRPr lang="en-US" altLang="en-US" dirty="0">
              <a:ea typeface="Arial MT"/>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748638041"/>
              </p:ext>
            </p:extLst>
          </p:nvPr>
        </p:nvGraphicFramePr>
        <p:xfrm>
          <a:off x="4927107" y="488041"/>
          <a:ext cx="5965794" cy="5730240"/>
        </p:xfrm>
        <a:graphic>
          <a:graphicData uri="http://schemas.openxmlformats.org/drawingml/2006/table">
            <a:tbl>
              <a:tblPr firstRow="1" firstCol="1" bandRow="1">
                <a:tableStyleId>{5C22544A-7EE6-4342-B048-85BDC9FD1C3A}</a:tableStyleId>
              </a:tblPr>
              <a:tblGrid>
                <a:gridCol w="5965794">
                  <a:extLst>
                    <a:ext uri="{9D8B030D-6E8A-4147-A177-3AD203B41FA5}">
                      <a16:colId xmlns:a16="http://schemas.microsoft.com/office/drawing/2014/main" val="20000"/>
                    </a:ext>
                  </a:extLst>
                </a:gridCol>
              </a:tblGrid>
              <a:tr h="237257">
                <a:tc>
                  <a:txBody>
                    <a:bodyPr/>
                    <a:lstStyle/>
                    <a:p>
                      <a:pPr algn="ctr">
                        <a:spcAft>
                          <a:spcPts val="0"/>
                        </a:spcAft>
                      </a:pPr>
                      <a:r>
                        <a:rPr lang="en-AU" sz="1600" dirty="0">
                          <a:solidFill>
                            <a:schemeClr val="tx1"/>
                          </a:solidFill>
                          <a:effectLst/>
                        </a:rPr>
                        <a:t>Antenatal Clinic/MAC &amp; Birthing </a:t>
                      </a:r>
                      <a:endParaRPr lang="en-AU" sz="1600" dirty="0">
                        <a:solidFill>
                          <a:schemeClr val="tx1"/>
                        </a:solidFill>
                        <a:effectLst/>
                        <a:latin typeface="Calibri"/>
                        <a:ea typeface="Calibri"/>
                        <a:cs typeface="Times New Roman"/>
                      </a:endParaRPr>
                    </a:p>
                  </a:txBody>
                  <a:tcPr marL="61596" marR="61596" marT="0" marB="0"/>
                </a:tc>
                <a:extLst>
                  <a:ext uri="{0D108BD9-81ED-4DB2-BD59-A6C34878D82A}">
                    <a16:rowId xmlns:a16="http://schemas.microsoft.com/office/drawing/2014/main" val="10000"/>
                  </a:ext>
                </a:extLst>
              </a:tr>
              <a:tr h="5459391">
                <a:tc>
                  <a:txBody>
                    <a:bodyPr/>
                    <a:lstStyle/>
                    <a:p>
                      <a:pPr>
                        <a:spcAft>
                          <a:spcPts val="0"/>
                        </a:spcAft>
                      </a:pPr>
                      <a:r>
                        <a:rPr lang="en-AU" sz="900" dirty="0">
                          <a:effectLst/>
                        </a:rPr>
                        <a:t> </a:t>
                      </a:r>
                      <a:endParaRPr lang="en-AU" sz="1100" dirty="0">
                        <a:effectLst/>
                      </a:endParaRPr>
                    </a:p>
                    <a:p>
                      <a:pPr>
                        <a:spcAft>
                          <a:spcPts val="0"/>
                        </a:spcAft>
                      </a:pPr>
                      <a:r>
                        <a:rPr lang="en-AU" sz="1300" b="0" dirty="0">
                          <a:effectLst/>
                        </a:rPr>
                        <a:t>Students can attend face to face ANC appointments, MAC presentations and births with their CoCe woman at JKWC if they meet the following criteria:</a:t>
                      </a:r>
                    </a:p>
                    <a:p>
                      <a:pPr>
                        <a:spcAft>
                          <a:spcPts val="0"/>
                        </a:spcAft>
                      </a:pPr>
                      <a:r>
                        <a:rPr lang="en-AU" sz="1300" b="0" dirty="0">
                          <a:effectLst/>
                        </a:rPr>
                        <a:t> </a:t>
                      </a:r>
                    </a:p>
                    <a:p>
                      <a:pPr marL="342900" lvl="0" indent="-342900">
                        <a:spcAft>
                          <a:spcPts val="0"/>
                        </a:spcAft>
                        <a:buFont typeface="Symbol"/>
                        <a:buChar char=""/>
                      </a:pPr>
                      <a:r>
                        <a:rPr lang="en-AU" sz="1300" b="0" dirty="0">
                          <a:effectLst/>
                        </a:rPr>
                        <a:t>Are fully vaccinated – this includes booster vaccination if eligible </a:t>
                      </a:r>
                      <a:br>
                        <a:rPr lang="en-AU" sz="1300" b="0" dirty="0">
                          <a:effectLst/>
                        </a:rPr>
                      </a:br>
                      <a:endParaRPr lang="en-AU" sz="1300" b="0" dirty="0">
                        <a:effectLst/>
                      </a:endParaRPr>
                    </a:p>
                    <a:p>
                      <a:pPr marL="342900" lvl="0" indent="-342900">
                        <a:spcAft>
                          <a:spcPts val="0"/>
                        </a:spcAft>
                        <a:buFont typeface="Symbol"/>
                        <a:buChar char=""/>
                      </a:pPr>
                      <a:r>
                        <a:rPr lang="en-AU" sz="1300" b="0" dirty="0">
                          <a:effectLst/>
                        </a:rPr>
                        <a:t>Have reviewed the JKWC CoCe guideline and information booklet (available on your university communication portal)</a:t>
                      </a:r>
                      <a:br>
                        <a:rPr lang="en-AU" sz="1300" b="0" dirty="0">
                          <a:effectLst/>
                        </a:rPr>
                      </a:br>
                      <a:endParaRPr lang="en-AU" sz="1300" b="0" dirty="0">
                        <a:effectLst/>
                      </a:endParaRPr>
                    </a:p>
                    <a:p>
                      <a:pPr marL="342900" lvl="0" indent="-342900">
                        <a:spcAft>
                          <a:spcPts val="0"/>
                        </a:spcAft>
                        <a:buFont typeface="Symbol"/>
                        <a:buChar char=""/>
                      </a:pPr>
                      <a:r>
                        <a:rPr lang="en-AU" sz="1300" b="0" dirty="0">
                          <a:effectLst/>
                        </a:rPr>
                        <a:t>Have completed the Western Health WeLearn orientation modules </a:t>
                      </a:r>
                      <a:br>
                        <a:rPr lang="en-AU" sz="1300" b="0" dirty="0">
                          <a:effectLst/>
                        </a:rPr>
                      </a:br>
                      <a:endParaRPr lang="en-AU" sz="1300" b="0" dirty="0">
                        <a:effectLst/>
                      </a:endParaRPr>
                    </a:p>
                    <a:p>
                      <a:pPr marL="342900" lvl="0" indent="-342900">
                        <a:spcAft>
                          <a:spcPts val="0"/>
                        </a:spcAft>
                        <a:buFont typeface="Symbol"/>
                        <a:buChar char=""/>
                      </a:pPr>
                      <a:r>
                        <a:rPr lang="en-AU" sz="1300" b="0" dirty="0">
                          <a:effectLst/>
                        </a:rPr>
                        <a:t>Have received your CoCe orientation card</a:t>
                      </a:r>
                      <a:br>
                        <a:rPr lang="en-AU" sz="1300" b="0" dirty="0">
                          <a:effectLst/>
                        </a:rPr>
                      </a:br>
                      <a:endParaRPr lang="en-AU" sz="1300" b="0" dirty="0">
                        <a:effectLst/>
                      </a:endParaRPr>
                    </a:p>
                    <a:p>
                      <a:pPr marL="342900" lvl="0" indent="-342900">
                        <a:buFont typeface="Symbol"/>
                        <a:buChar char=""/>
                      </a:pPr>
                      <a:r>
                        <a:rPr lang="en-AU" sz="1300" b="0" dirty="0">
                          <a:effectLst/>
                        </a:rPr>
                        <a:t>Will check in/out with the IC/AMUM, and add/remove name to white board where appropriate.</a:t>
                      </a:r>
                    </a:p>
                    <a:p>
                      <a:pPr>
                        <a:spcAft>
                          <a:spcPts val="0"/>
                        </a:spcAft>
                      </a:pPr>
                      <a:endParaRPr lang="en-AU" sz="1300" b="0" dirty="0">
                        <a:effectLst/>
                      </a:endParaRPr>
                    </a:p>
                    <a:p>
                      <a:pPr>
                        <a:spcAft>
                          <a:spcPts val="0"/>
                        </a:spcAft>
                      </a:pPr>
                      <a:r>
                        <a:rPr lang="en-AU" sz="1300" b="0" dirty="0">
                          <a:solidFill>
                            <a:schemeClr val="tx1"/>
                          </a:solidFill>
                          <a:effectLst/>
                        </a:rPr>
                        <a:t>If you are on clinical placement at another healthcare service, you can still attend ANC with your CoCe woman, however, you must follow the extra requirements listed below;</a:t>
                      </a:r>
                    </a:p>
                    <a:p>
                      <a:pPr>
                        <a:spcAft>
                          <a:spcPts val="0"/>
                        </a:spcAft>
                      </a:pPr>
                      <a:r>
                        <a:rPr lang="en-AU" sz="1300" b="0" dirty="0">
                          <a:effectLst/>
                        </a:rPr>
                        <a:t> </a:t>
                      </a:r>
                    </a:p>
                    <a:p>
                      <a:pPr marL="342900" lvl="0" indent="-342900">
                        <a:spcAft>
                          <a:spcPts val="0"/>
                        </a:spcAft>
                        <a:buFont typeface="Symbol"/>
                        <a:buChar char=""/>
                      </a:pPr>
                      <a:r>
                        <a:rPr lang="en-AU" sz="1300" b="0" dirty="0">
                          <a:effectLst/>
                        </a:rPr>
                        <a:t>Has received a booster vaccination</a:t>
                      </a:r>
                      <a:br>
                        <a:rPr lang="en-AU" sz="1300" b="0" dirty="0">
                          <a:effectLst/>
                        </a:rPr>
                      </a:br>
                      <a:endParaRPr lang="en-AU" sz="1300" b="0" dirty="0">
                        <a:effectLst/>
                      </a:endParaRPr>
                    </a:p>
                    <a:p>
                      <a:pPr marL="342900" lvl="0" indent="-342900">
                        <a:spcAft>
                          <a:spcPts val="0"/>
                        </a:spcAft>
                        <a:buFont typeface="Symbol"/>
                        <a:buChar char=""/>
                      </a:pPr>
                      <a:r>
                        <a:rPr lang="en-AU" sz="1300" b="0" dirty="0">
                          <a:effectLst/>
                        </a:rPr>
                        <a:t>Has been N95 fit tested</a:t>
                      </a:r>
                    </a:p>
                    <a:p>
                      <a:pPr>
                        <a:spcAft>
                          <a:spcPts val="0"/>
                        </a:spcAft>
                      </a:pPr>
                      <a:r>
                        <a:rPr lang="en-AU" sz="1300" b="0" dirty="0">
                          <a:effectLst/>
                        </a:rPr>
                        <a:t> </a:t>
                      </a:r>
                    </a:p>
                    <a:p>
                      <a:pPr>
                        <a:spcAft>
                          <a:spcPts val="0"/>
                        </a:spcAft>
                      </a:pPr>
                      <a:endParaRPr lang="en-AU" sz="1300" b="0" dirty="0">
                        <a:effectLst/>
                      </a:endParaRPr>
                    </a:p>
                    <a:p>
                      <a:pPr algn="ctr">
                        <a:spcAft>
                          <a:spcPts val="0"/>
                        </a:spcAft>
                      </a:pPr>
                      <a:r>
                        <a:rPr lang="en-AU" sz="1300" b="0" dirty="0">
                          <a:solidFill>
                            <a:srgbClr val="FF0000"/>
                          </a:solidFill>
                          <a:effectLst/>
                        </a:rPr>
                        <a:t>Please do not attend JKWC if you are feeling unwell or are potentially a close contact until appropriate clearance has been provided by the education team</a:t>
                      </a:r>
                    </a:p>
                    <a:p>
                      <a:pPr>
                        <a:spcAft>
                          <a:spcPts val="0"/>
                        </a:spcAft>
                      </a:pPr>
                      <a:r>
                        <a:rPr lang="en-AU" sz="1300" b="0" dirty="0">
                          <a:effectLst/>
                        </a:rPr>
                        <a:t> </a:t>
                      </a:r>
                      <a:endParaRPr lang="en-AU" sz="1300" b="0" dirty="0">
                        <a:effectLst/>
                        <a:latin typeface="Calibri"/>
                        <a:ea typeface="Calibri"/>
                        <a:cs typeface="Times New Roman"/>
                      </a:endParaRPr>
                    </a:p>
                  </a:txBody>
                  <a:tcPr marL="61596" marR="61596"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54893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bwMode="auto">
          <a:xfrm>
            <a:off x="533400" y="1141413"/>
            <a:ext cx="11285538" cy="1325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r>
              <a:rPr lang="en-AU" altLang="en-US" dirty="0">
                <a:ea typeface="Arial MT"/>
              </a:rPr>
              <a:t>CoCE requirements</a:t>
            </a:r>
            <a:endParaRPr lang="en-US" altLang="en-US" dirty="0">
              <a:ea typeface="Arial MT"/>
            </a:endParaRPr>
          </a:p>
        </p:txBody>
      </p:sp>
      <p:sp>
        <p:nvSpPr>
          <p:cNvPr id="6" name="Content Placeholder 2"/>
          <p:cNvSpPr txBox="1">
            <a:spLocks/>
          </p:cNvSpPr>
          <p:nvPr/>
        </p:nvSpPr>
        <p:spPr>
          <a:xfrm>
            <a:off x="533400" y="2312152"/>
            <a:ext cx="8424169" cy="3960813"/>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AU" b="0" dirty="0"/>
              <a:t>You must complete </a:t>
            </a:r>
            <a:r>
              <a:rPr lang="en-AU" dirty="0"/>
              <a:t>online mandatory training </a:t>
            </a:r>
            <a:r>
              <a:rPr lang="en-AU" b="0" dirty="0"/>
              <a:t>for students via Welearn- see next slide. </a:t>
            </a:r>
            <a:br>
              <a:rPr lang="en-AU" b="0" dirty="0"/>
            </a:br>
            <a:endParaRPr lang="en-AU" b="0" dirty="0"/>
          </a:p>
          <a:p>
            <a:pPr>
              <a:defRPr/>
            </a:pPr>
            <a:r>
              <a:rPr lang="en-AU" b="0" dirty="0"/>
              <a:t>Complete this orientation by reviewing this document. This is required whether you have done placement at Western Health or not. </a:t>
            </a:r>
            <a:br>
              <a:rPr lang="en-AU" b="0" dirty="0"/>
            </a:br>
            <a:endParaRPr lang="en-AU" b="0" dirty="0"/>
          </a:p>
          <a:p>
            <a:pPr>
              <a:defRPr/>
            </a:pPr>
            <a:r>
              <a:rPr lang="en-AU" b="0" dirty="0"/>
              <a:t>Once completed, email midwiferystudent@wh.org.au for your CoCE card which will then be mailed to you. </a:t>
            </a:r>
            <a:br>
              <a:rPr lang="en-AU" b="0" dirty="0"/>
            </a:br>
            <a:endParaRPr lang="en-AU" b="0" dirty="0"/>
          </a:p>
          <a:p>
            <a:pPr>
              <a:defRPr/>
            </a:pPr>
            <a:r>
              <a:rPr lang="en-AU" b="0" dirty="0"/>
              <a:t>Write your name on it and carry your card on you at all times when attending </a:t>
            </a:r>
            <a:r>
              <a:rPr lang="en-AU" b="0" dirty="0" err="1"/>
              <a:t>CoC</a:t>
            </a:r>
            <a:r>
              <a:rPr lang="en-AU" b="0" dirty="0"/>
              <a:t> experiences. </a:t>
            </a:r>
            <a:br>
              <a:rPr lang="en-AU" b="0" dirty="0"/>
            </a:br>
            <a:endParaRPr lang="en-AU" b="0" dirty="0"/>
          </a:p>
          <a:p>
            <a:pPr>
              <a:defRPr/>
            </a:pPr>
            <a:r>
              <a:rPr lang="en-AU" b="0" dirty="0"/>
              <a:t>All CoCE students must be triple vaccinated against COVID-19.</a:t>
            </a:r>
            <a:br>
              <a:rPr lang="en-AU" b="0" dirty="0"/>
            </a:br>
            <a:endParaRPr lang="en-AU" b="0" dirty="0"/>
          </a:p>
          <a:p>
            <a:pPr>
              <a:defRPr/>
            </a:pPr>
            <a:r>
              <a:rPr lang="en-AU" b="0" dirty="0"/>
              <a:t>All CoCE students must be N95 fit checked or have a fit check appointment booked- see slide on fit checking. </a:t>
            </a:r>
            <a:br>
              <a:rPr lang="en-AU" b="0" dirty="0"/>
            </a:br>
            <a:endParaRPr lang="en-AU" b="0" dirty="0"/>
          </a:p>
          <a:p>
            <a:pPr>
              <a:defRPr/>
            </a:pPr>
            <a:r>
              <a:rPr lang="en-AU" b="0" dirty="0"/>
              <a:t>Inform in-charge/AMUM of shift when you arrive and when you leave. In birthing and MAC add name to whiteboard</a:t>
            </a:r>
            <a:br>
              <a:rPr lang="en-AU" b="0" dirty="0"/>
            </a:br>
            <a:endParaRPr lang="en-AU" b="0" dirty="0"/>
          </a:p>
          <a:p>
            <a:pPr>
              <a:defRPr/>
            </a:pPr>
            <a:r>
              <a:rPr lang="en-AU" b="0" dirty="0"/>
              <a:t>Have reviewed the JKWC CoCE guideline and information booklet (available on your university communication portal)</a:t>
            </a:r>
            <a:br>
              <a:rPr lang="en-AU" b="0" dirty="0"/>
            </a:br>
            <a:r>
              <a:rPr lang="en-AU" b="0" dirty="0"/>
              <a:t> </a:t>
            </a:r>
          </a:p>
          <a:p>
            <a:pPr>
              <a:defRPr/>
            </a:pPr>
            <a:r>
              <a:rPr lang="en-AU" b="0" dirty="0" err="1"/>
              <a:t>CoCE</a:t>
            </a:r>
            <a:r>
              <a:rPr lang="en-AU" b="0" dirty="0"/>
              <a:t> students take precedence over students on placement. </a:t>
            </a:r>
          </a:p>
        </p:txBody>
      </p:sp>
    </p:spTree>
    <p:extLst>
      <p:ext uri="{BB962C8B-B14F-4D97-AF65-F5344CB8AC3E}">
        <p14:creationId xmlns:p14="http://schemas.microsoft.com/office/powerpoint/2010/main" val="1421651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DFCF7-A2F5-4508-A3B0-7E020AA6A1D2}"/>
              </a:ext>
            </a:extLst>
          </p:cNvPr>
          <p:cNvSpPr>
            <a:spLocks noGrp="1"/>
          </p:cNvSpPr>
          <p:nvPr>
            <p:ph type="title"/>
          </p:nvPr>
        </p:nvSpPr>
        <p:spPr>
          <a:xfrm>
            <a:off x="532895" y="1141706"/>
            <a:ext cx="8042933" cy="1325563"/>
          </a:xfrm>
        </p:spPr>
        <p:txBody>
          <a:bodyPr/>
          <a:lstStyle/>
          <a:p>
            <a:r>
              <a:rPr lang="en-AU" dirty="0"/>
              <a:t>WeLearn – </a:t>
            </a:r>
            <a:r>
              <a:rPr lang="en-AU" sz="2000" b="0" dirty="0"/>
              <a:t>Western Health’s online learning platform</a:t>
            </a:r>
            <a:endParaRPr lang="en-US" sz="2000" b="0" dirty="0"/>
          </a:p>
        </p:txBody>
      </p:sp>
      <p:sp>
        <p:nvSpPr>
          <p:cNvPr id="3" name="Content Placeholder 2">
            <a:extLst>
              <a:ext uri="{FF2B5EF4-FFF2-40B4-BE49-F238E27FC236}">
                <a16:creationId xmlns:a16="http://schemas.microsoft.com/office/drawing/2014/main" id="{A81C792C-52B5-4BE3-822C-D5529CC8CF1E}"/>
              </a:ext>
            </a:extLst>
          </p:cNvPr>
          <p:cNvSpPr>
            <a:spLocks noGrp="1"/>
          </p:cNvSpPr>
          <p:nvPr>
            <p:ph idx="1"/>
          </p:nvPr>
        </p:nvSpPr>
        <p:spPr>
          <a:xfrm>
            <a:off x="532895" y="2467269"/>
            <a:ext cx="9321318" cy="3598691"/>
          </a:xfrm>
        </p:spPr>
        <p:txBody>
          <a:bodyPr>
            <a:normAutofit fontScale="85000" lnSpcReduction="20000"/>
          </a:bodyPr>
          <a:lstStyle/>
          <a:p>
            <a:r>
              <a:rPr lang="en-AU" b="0" dirty="0"/>
              <a:t>You will need to complete some online learning/online orientation specific to Western Health before you can attend any COC experiences. </a:t>
            </a:r>
            <a:br>
              <a:rPr lang="en-AU" b="0" dirty="0"/>
            </a:br>
            <a:endParaRPr lang="en-AU" b="0" dirty="0"/>
          </a:p>
          <a:p>
            <a:r>
              <a:rPr lang="en-AU" b="0" dirty="0"/>
              <a:t> To do this you need to create a Welearn account (instructions on next slide). </a:t>
            </a:r>
            <a:br>
              <a:rPr lang="en-AU" b="0" dirty="0"/>
            </a:br>
            <a:endParaRPr lang="en-AU" b="0" dirty="0"/>
          </a:p>
          <a:p>
            <a:r>
              <a:rPr lang="en-AU" b="0" dirty="0"/>
              <a:t> If you have previously created a Welearn account, you can log into it. </a:t>
            </a:r>
            <a:br>
              <a:rPr lang="en-AU" b="0" dirty="0"/>
            </a:br>
            <a:endParaRPr lang="en-AU" b="0" dirty="0"/>
          </a:p>
          <a:p>
            <a:r>
              <a:rPr lang="en-AU" b="0" dirty="0"/>
              <a:t> The online learning/orientation needs to be completed every 12 months, so if you have done it within the last year you don’t need to do it again. </a:t>
            </a:r>
            <a:endParaRPr lang="en-US" b="0" dirty="0"/>
          </a:p>
        </p:txBody>
      </p:sp>
    </p:spTree>
    <p:extLst>
      <p:ext uri="{BB962C8B-B14F-4D97-AF65-F5344CB8AC3E}">
        <p14:creationId xmlns:p14="http://schemas.microsoft.com/office/powerpoint/2010/main" val="3969278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7F628-C6F2-4E90-A7BC-F47D3D9B36F9}"/>
              </a:ext>
            </a:extLst>
          </p:cNvPr>
          <p:cNvSpPr>
            <a:spLocks noGrp="1"/>
          </p:cNvSpPr>
          <p:nvPr>
            <p:ph type="title"/>
          </p:nvPr>
        </p:nvSpPr>
        <p:spPr/>
        <p:txBody>
          <a:bodyPr/>
          <a:lstStyle/>
          <a:p>
            <a:r>
              <a:rPr lang="en-AU" dirty="0"/>
              <a:t>WeLearn Instructions</a:t>
            </a:r>
            <a:endParaRPr lang="en-US" dirty="0"/>
          </a:p>
        </p:txBody>
      </p:sp>
      <p:sp>
        <p:nvSpPr>
          <p:cNvPr id="3" name="Content Placeholder 2">
            <a:extLst>
              <a:ext uri="{FF2B5EF4-FFF2-40B4-BE49-F238E27FC236}">
                <a16:creationId xmlns:a16="http://schemas.microsoft.com/office/drawing/2014/main" id="{BB85C3CF-059A-4051-9FF7-B669909657E9}"/>
              </a:ext>
            </a:extLst>
          </p:cNvPr>
          <p:cNvSpPr>
            <a:spLocks noGrp="1"/>
          </p:cNvSpPr>
          <p:nvPr>
            <p:ph idx="1"/>
          </p:nvPr>
        </p:nvSpPr>
        <p:spPr>
          <a:xfrm>
            <a:off x="532895" y="1836761"/>
            <a:ext cx="10368883" cy="5664869"/>
          </a:xfrm>
        </p:spPr>
        <p:txBody>
          <a:bodyPr>
            <a:noAutofit/>
          </a:bodyPr>
          <a:lstStyle/>
          <a:p>
            <a:pPr marL="0" indent="0">
              <a:buNone/>
            </a:pPr>
            <a:r>
              <a:rPr lang="en-AU" sz="1200" dirty="0"/>
              <a:t>INSTRUCTIONS ON HOW TO ACCESS WESTERN HEALTH’S ONLINE LEARNING PLATFORM </a:t>
            </a:r>
          </a:p>
          <a:p>
            <a:pPr marL="0" indent="0">
              <a:buNone/>
            </a:pPr>
            <a:r>
              <a:rPr lang="en-AU" sz="1200" b="0" dirty="0"/>
              <a:t>Western Health uses a system called ‘Welearn’ to deliver online education and training for all staff. As a student on clinical placement at Western Health, you can create a temporary Welearn account to access courses and complete the required mandatory training ready for your placement. </a:t>
            </a:r>
          </a:p>
          <a:p>
            <a:pPr marL="0" indent="0">
              <a:buNone/>
            </a:pPr>
            <a:r>
              <a:rPr lang="en-AU" sz="1200" b="0" dirty="0"/>
              <a:t> 1. Please click on the link to access the Welearn home </a:t>
            </a:r>
            <a:r>
              <a:rPr lang="en-AU" sz="1200" b="0" dirty="0">
                <a:hlinkClick r:id="rId2"/>
              </a:rPr>
              <a:t>Western Health Welearn: Log in to the site (wh.org.au) </a:t>
            </a:r>
            <a:endParaRPr lang="en-AU" sz="1200" b="0" dirty="0"/>
          </a:p>
          <a:p>
            <a:pPr marL="0" indent="0">
              <a:buNone/>
            </a:pPr>
            <a:r>
              <a:rPr lang="en-AU" sz="1200" b="0" dirty="0"/>
              <a:t> 2. Click the Non-Employees button on the home page </a:t>
            </a:r>
          </a:p>
          <a:p>
            <a:pPr marL="0" indent="0">
              <a:buNone/>
            </a:pPr>
            <a:r>
              <a:rPr lang="en-AU" sz="1200" b="0" dirty="0"/>
              <a:t> 3. Click the Create new account button and fill out the new account form </a:t>
            </a:r>
          </a:p>
          <a:p>
            <a:pPr marL="0" indent="0">
              <a:buNone/>
            </a:pPr>
            <a:r>
              <a:rPr lang="en-AU" sz="1200" b="0" dirty="0"/>
              <a:t> 4. Please ensure you enter all required fields</a:t>
            </a:r>
          </a:p>
          <a:p>
            <a:pPr marL="0" indent="0">
              <a:buNone/>
            </a:pPr>
            <a:r>
              <a:rPr lang="en-AU" sz="1200" b="0" dirty="0"/>
              <a:t>5. Under User Type, select Student </a:t>
            </a:r>
          </a:p>
          <a:p>
            <a:pPr marL="0" indent="0">
              <a:buNone/>
            </a:pPr>
            <a:r>
              <a:rPr lang="en-AU" sz="1200" b="0" dirty="0"/>
              <a:t> 6. Select your discipline from the drop down list to gain access to the relevant courses </a:t>
            </a:r>
          </a:p>
          <a:p>
            <a:pPr marL="0" indent="0">
              <a:buNone/>
            </a:pPr>
            <a:r>
              <a:rPr lang="en-AU" sz="1200" b="0" dirty="0"/>
              <a:t> 7. Under Registration Key, enter ‘Student’ </a:t>
            </a:r>
          </a:p>
          <a:p>
            <a:pPr marL="0" indent="0">
              <a:buNone/>
            </a:pPr>
            <a:r>
              <a:rPr lang="en-AU" sz="1200" b="0" dirty="0"/>
              <a:t> 8. You will receive a confirmation email to activate your account. </a:t>
            </a:r>
          </a:p>
          <a:p>
            <a:pPr marL="0" indent="0">
              <a:buNone/>
            </a:pPr>
            <a:r>
              <a:rPr lang="en-AU" sz="1200" dirty="0"/>
              <a:t>To find your mandatory courses once you are logged in: </a:t>
            </a:r>
          </a:p>
          <a:p>
            <a:pPr marL="0" indent="0">
              <a:buNone/>
            </a:pPr>
            <a:r>
              <a:rPr lang="en-AU" sz="1200" b="0" dirty="0"/>
              <a:t> 1. Open the My Learning tab from the top navigation bar </a:t>
            </a:r>
          </a:p>
          <a:p>
            <a:pPr marL="0" indent="0">
              <a:buNone/>
            </a:pPr>
            <a:r>
              <a:rPr lang="en-AU" sz="1200" b="0" dirty="0"/>
              <a:t> 2. Click on the course name under Mandatory Training </a:t>
            </a:r>
          </a:p>
          <a:p>
            <a:pPr marL="0" indent="0">
              <a:buNone/>
            </a:pPr>
            <a:r>
              <a:rPr lang="en-AU" sz="1200" b="0" dirty="0"/>
              <a:t> 3. Complete the course requirements</a:t>
            </a:r>
          </a:p>
          <a:p>
            <a:pPr marL="0" indent="0">
              <a:buNone/>
            </a:pPr>
            <a:r>
              <a:rPr lang="en-AU" sz="1200" b="0" dirty="0"/>
              <a:t> • We would recommend that you keep your certificate of completion for your own records. </a:t>
            </a:r>
          </a:p>
          <a:p>
            <a:pPr marL="0" indent="0">
              <a:buNone/>
            </a:pPr>
            <a:r>
              <a:rPr lang="en-AU" sz="1200" b="0" dirty="0"/>
              <a:t>• For Welearn support, please contact </a:t>
            </a:r>
            <a:r>
              <a:rPr lang="en-AU" sz="1200" b="0" dirty="0">
                <a:hlinkClick r:id="rId3"/>
              </a:rPr>
              <a:t>welearn@wh.org.au</a:t>
            </a:r>
            <a:r>
              <a:rPr lang="en-AU" sz="1200" b="0" dirty="0"/>
              <a:t> </a:t>
            </a:r>
            <a:endParaRPr lang="en-US" sz="1200" b="0" dirty="0"/>
          </a:p>
        </p:txBody>
      </p:sp>
    </p:spTree>
    <p:extLst>
      <p:ext uri="{BB962C8B-B14F-4D97-AF65-F5344CB8AC3E}">
        <p14:creationId xmlns:p14="http://schemas.microsoft.com/office/powerpoint/2010/main" val="3481548302"/>
      </p:ext>
    </p:extLst>
  </p:cSld>
  <p:clrMapOvr>
    <a:masterClrMapping/>
  </p:clrMapOvr>
</p:sld>
</file>

<file path=ppt/theme/theme1.xml><?xml version="1.0" encoding="utf-8"?>
<a:theme xmlns:a="http://schemas.openxmlformats.org/drawingml/2006/main" name="Office Theme">
  <a:themeElements>
    <a:clrScheme name="Education &amp; learning">
      <a:dk1>
        <a:srgbClr val="134454"/>
      </a:dk1>
      <a:lt1>
        <a:srgbClr val="FFFFFF"/>
      </a:lt1>
      <a:dk2>
        <a:srgbClr val="D4DE5A"/>
      </a:dk2>
      <a:lt2>
        <a:srgbClr val="E7E6E6"/>
      </a:lt2>
      <a:accent1>
        <a:srgbClr val="67C0DF"/>
      </a:accent1>
      <a:accent2>
        <a:srgbClr val="7E4B89"/>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524014F-49F1-B846-9249-782A855B8382}" vid="{D29954A2-0CA7-994B-862C-1858761B7A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7CA382626379458B7A0F33C2ACCF81" ma:contentTypeVersion="1" ma:contentTypeDescription="Create a new document." ma:contentTypeScope="" ma:versionID="a7c062bf9f3290d0fabe85d812c1dbf5">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451BBC5-42E2-4C3B-BD63-6229A363956A}"/>
</file>

<file path=customXml/itemProps2.xml><?xml version="1.0" encoding="utf-8"?>
<ds:datastoreItem xmlns:ds="http://schemas.openxmlformats.org/officeDocument/2006/customXml" ds:itemID="{B10C9AF6-17C4-4EE2-89AC-3ADBD7CFDA67}"/>
</file>

<file path=customXml/itemProps3.xml><?xml version="1.0" encoding="utf-8"?>
<ds:datastoreItem xmlns:ds="http://schemas.openxmlformats.org/officeDocument/2006/customXml" ds:itemID="{D13ADCC9-76DB-4645-B99C-F8B1807336D6}"/>
</file>

<file path=docProps/app.xml><?xml version="1.0" encoding="utf-8"?>
<Properties xmlns="http://schemas.openxmlformats.org/officeDocument/2006/extended-properties" xmlns:vt="http://schemas.openxmlformats.org/officeDocument/2006/docPropsVTypes">
  <Template>10313_Education&amp;LearningDivision_PowerPoint_Template_v2</Template>
  <TotalTime>3385</TotalTime>
  <Words>1610</Words>
  <Application>Microsoft Office PowerPoint</Application>
  <PresentationFormat>Widescreen</PresentationFormat>
  <Paragraphs>139</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ＭＳ Ｐゴシック</vt:lpstr>
      <vt:lpstr>Arial</vt:lpstr>
      <vt:lpstr>Arial MT</vt:lpstr>
      <vt:lpstr>Calibri</vt:lpstr>
      <vt:lpstr>Symbol</vt:lpstr>
      <vt:lpstr>Times New Roman</vt:lpstr>
      <vt:lpstr>Wingdings</vt:lpstr>
      <vt:lpstr>Office Theme</vt:lpstr>
      <vt:lpstr>PowerPoint Presentation</vt:lpstr>
      <vt:lpstr>JKWC – Continuity of Care Experience Orientation</vt:lpstr>
      <vt:lpstr>Overview</vt:lpstr>
      <vt:lpstr>Recruiting CoCE</vt:lpstr>
      <vt:lpstr>Education Support</vt:lpstr>
      <vt:lpstr>Continuity of Care  Experience  at JKWC</vt:lpstr>
      <vt:lpstr>CoCE requirements</vt:lpstr>
      <vt:lpstr>WeLearn – Western Health’s online learning platform</vt:lpstr>
      <vt:lpstr>WeLearn Instructions</vt:lpstr>
      <vt:lpstr>Mandatory Training requirements on WeLearn for students </vt:lpstr>
      <vt:lpstr>CoCE Orientation Card</vt:lpstr>
      <vt:lpstr>Student Responsibilities </vt:lpstr>
      <vt:lpstr>Parking </vt:lpstr>
      <vt:lpstr>Check in with AMUM/In charge</vt:lpstr>
      <vt:lpstr>Emergency Codes</vt:lpstr>
      <vt:lpstr>VIRTUAL TOUR</vt:lpstr>
      <vt:lpstr>Main Foyer/ Security</vt:lpstr>
      <vt:lpstr>Level 3   Birthing and Maternity Assessment Centre (MAC)</vt:lpstr>
      <vt:lpstr>Maternity Assessment Centre (MAC1) &amp; Pregnancy Day Stay (MAC2)  </vt:lpstr>
      <vt:lpstr> Birthing</vt:lpstr>
      <vt:lpstr>WW7  Antenatal &amp; Postnatal</vt:lpstr>
      <vt:lpstr>WW8  Postnatal</vt:lpstr>
      <vt:lpstr>CoCe Checklist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Leith Condon</dc:creator>
  <cp:lastModifiedBy>Giarrusso, Rebecca</cp:lastModifiedBy>
  <cp:revision>154</cp:revision>
  <dcterms:created xsi:type="dcterms:W3CDTF">2019-03-12T05:39:05Z</dcterms:created>
  <dcterms:modified xsi:type="dcterms:W3CDTF">2024-06-19T22:21:42Z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0x010100A87CA382626379458B7A0F33C2ACCF81</vt:lpwstr>
  </property>
</Properties>
</file>